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7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Lst>
  <p:sldSz cx="9144000" cy="6858000" type="screen4x3"/>
  <p:notesSz cx="6858000" cy="9144000"/>
  <p:embeddedFontLst>
    <p:embeddedFont>
      <p:font typeface="Times" panose="02020603050405020304" pitchFamily="18" charset="0"/>
      <p:regular r:id="rId72"/>
      <p:bold r:id="rId73"/>
      <p:italic r:id="rId74"/>
      <p:boldItalic r:id="rId75"/>
    </p:embeddedFont>
    <p:embeddedFont>
      <p:font typeface="Tahoma" panose="020B0604030504040204" pitchFamily="34" charset="0"/>
      <p:regular r:id="rId76"/>
      <p:bold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0" y="3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font" Target="fonts/font5.fntdata"/><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font" Target="fonts/font3.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27496353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strike="noStrike" cap="none">
                <a:solidFill>
                  <a:srgbClr val="000000"/>
                </a:solidFill>
                <a:latin typeface="Arial"/>
                <a:ea typeface="Arial"/>
                <a:cs typeface="Arial"/>
                <a:sym typeface="Arial"/>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20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10</a:t>
            </a:fld>
            <a:endParaRPr/>
          </a:p>
        </p:txBody>
      </p:sp>
      <p:sp>
        <p:nvSpPr>
          <p:cNvPr id="189" name="Google Shape;18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847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11</a:t>
            </a:fld>
            <a:endParaRPr/>
          </a:p>
        </p:txBody>
      </p:sp>
      <p:sp>
        <p:nvSpPr>
          <p:cNvPr id="201" name="Google Shape;2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88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215" name="Google Shape;21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653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223" name="Google Shape;22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531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237" name="Google Shape;23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87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244" name="Google Shape;24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 name="Google Shape;2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003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252" name="Google Shape;25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604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17</a:t>
            </a:fld>
            <a:endParaRPr/>
          </a:p>
        </p:txBody>
      </p:sp>
      <p:sp>
        <p:nvSpPr>
          <p:cNvPr id="260" name="Google Shape;26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456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271" name="Google Shape;27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454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279" name="Google Shape;27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0" name="Google Shape;2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07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354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287" name="Google Shape;28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8" name="Google Shape;28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164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295" name="Google Shape;29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06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303" name="Google Shape;30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506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310" name="Google Shape;310;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1" name="Google Shape;311;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59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317" name="Google Shape;31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8" name="Google Shape;31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550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25</a:t>
            </a:fld>
            <a:endParaRPr/>
          </a:p>
        </p:txBody>
      </p:sp>
      <p:sp>
        <p:nvSpPr>
          <p:cNvPr id="326" name="Google Shape;32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395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335" name="Google Shape;33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811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349" name="Google Shape;34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 name="Google Shape;350;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919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356" name="Google Shape;35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037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29</a:t>
            </a:fld>
            <a:endParaRPr/>
          </a:p>
        </p:txBody>
      </p:sp>
      <p:sp>
        <p:nvSpPr>
          <p:cNvPr id="363" name="Google Shape;36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16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06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30</a:t>
            </a:fld>
            <a:endParaRPr/>
          </a:p>
        </p:txBody>
      </p:sp>
      <p:sp>
        <p:nvSpPr>
          <p:cNvPr id="372" name="Google Shape;37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862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383" name="Google Shape;383;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4" name="Google Shape;38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102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394" name="Google Shape;39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5" name="Google Shape;395;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134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401" name="Google Shape;40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2" name="Google Shape;40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14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415" name="Google Shape;41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 name="Google Shape;416;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653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422" name="Google Shape;422;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200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430" name="Google Shape;43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1" name="Google Shape;431;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986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437" name="Google Shape;437;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764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446" name="Google Shape;44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7" name="Google Shape;447;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122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460" name="Google Shape;46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1" name="Google Shape;461;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57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586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475" name="Google Shape;47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856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41</a:t>
            </a:fld>
            <a:endParaRPr/>
          </a:p>
        </p:txBody>
      </p:sp>
      <p:sp>
        <p:nvSpPr>
          <p:cNvPr id="484" name="Google Shape;48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427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42</a:t>
            </a:fld>
            <a:endParaRPr/>
          </a:p>
        </p:txBody>
      </p:sp>
      <p:sp>
        <p:nvSpPr>
          <p:cNvPr id="494" name="Google Shape;49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5" name="Google Shape;495;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227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504" name="Google Shape;50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 name="Google Shape;505;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289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4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512" name="Google Shape;51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30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4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521" name="Google Shape;521;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66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46</a:t>
            </a:fld>
            <a:endParaRPr/>
          </a:p>
        </p:txBody>
      </p:sp>
      <p:sp>
        <p:nvSpPr>
          <p:cNvPr id="530" name="Google Shape;530;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1" name="Google Shape;531;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089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47</a:t>
            </a:fld>
            <a:endParaRPr/>
          </a:p>
        </p:txBody>
      </p:sp>
      <p:sp>
        <p:nvSpPr>
          <p:cNvPr id="540" name="Google Shape;540;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1" name="Google Shape;541;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494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4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48</a:t>
            </a:fld>
            <a:endParaRPr/>
          </a:p>
        </p:txBody>
      </p:sp>
      <p:sp>
        <p:nvSpPr>
          <p:cNvPr id="550" name="Google Shape;55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 name="Google Shape;55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678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4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49</a:t>
            </a:fld>
            <a:endParaRPr/>
          </a:p>
        </p:txBody>
      </p:sp>
      <p:sp>
        <p:nvSpPr>
          <p:cNvPr id="561" name="Google Shape;561;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555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 name="Google Shape;13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543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5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572" name="Google Shape;572;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3" name="Google Shape;573;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8966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5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51</a:t>
            </a:fld>
            <a:endParaRPr/>
          </a:p>
        </p:txBody>
      </p:sp>
      <p:sp>
        <p:nvSpPr>
          <p:cNvPr id="579" name="Google Shape;579;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5556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5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52</a:t>
            </a:fld>
            <a:endParaRPr/>
          </a:p>
        </p:txBody>
      </p:sp>
      <p:sp>
        <p:nvSpPr>
          <p:cNvPr id="590" name="Google Shape;59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879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5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53</a:t>
            </a:fld>
            <a:endParaRPr/>
          </a:p>
        </p:txBody>
      </p:sp>
      <p:sp>
        <p:nvSpPr>
          <p:cNvPr id="603" name="Google Shape;603;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4" name="Google Shape;604;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5448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5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615" name="Google Shape;615;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6" name="Google Shape;616;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0032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5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55</a:t>
            </a:fld>
            <a:endParaRPr/>
          </a:p>
        </p:txBody>
      </p:sp>
      <p:sp>
        <p:nvSpPr>
          <p:cNvPr id="627" name="Google Shape;627;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8" name="Google Shape;628;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006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637" name="Google Shape;637;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8" name="Google Shape;638;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3245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5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651" name="Google Shape;651;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2" name="Google Shape;652;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2130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658" name="Google Shape;65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9" name="Google Shape;659;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5124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5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665" name="Google Shape;66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6" name="Google Shape;666;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11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143" name="Google Shape;14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867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6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672" name="Google Shape;672;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3" name="Google Shape;673;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9648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681" name="Google Shape;681;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2" name="Google Shape;682;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7111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6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688" name="Google Shape;688;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9" name="Google Shape;689;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1784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6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702" name="Google Shape;702;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3" name="Google Shape;703;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492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6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711" name="Google Shape;711;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2" name="Google Shape;712;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5171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6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725" name="Google Shape;725;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6" name="Google Shape;726;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1048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6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734" name="Google Shape;734;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5" name="Google Shape;735;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7966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6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744" name="Google Shape;744;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049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157" name="Google Shape;15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484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4.#</a:t>
            </a:r>
            <a:endParaRPr/>
          </a:p>
        </p:txBody>
      </p:sp>
      <p:sp>
        <p:nvSpPr>
          <p:cNvPr id="167" name="Google Shape;16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16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9</a:t>
            </a:fld>
            <a:endParaRPr/>
          </a:p>
        </p:txBody>
      </p:sp>
      <p:sp>
        <p:nvSpPr>
          <p:cNvPr id="177" name="Google Shape;17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 name="Google Shape;17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483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4.</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pic>
        <p:nvPicPr>
          <p:cNvPr id="86" name="Google Shape;86;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7" name="Google Shape;87;p16"/>
          <p:cNvSpPr txBox="1"/>
          <p:nvPr/>
        </p:nvSpPr>
        <p:spPr>
          <a:xfrm>
            <a:off x="0"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4</a:t>
            </a:r>
            <a:endParaRPr/>
          </a:p>
        </p:txBody>
      </p:sp>
      <p:sp>
        <p:nvSpPr>
          <p:cNvPr id="88" name="Google Shape;88;p16"/>
          <p:cNvSpPr txBox="1"/>
          <p:nvPr/>
        </p:nvSpPr>
        <p:spPr>
          <a:xfrm>
            <a:off x="76200" y="2979737"/>
            <a:ext cx="4156075" cy="1570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Digital</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Transmission</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p:nvPr/>
        </p:nvSpPr>
        <p:spPr>
          <a:xfrm>
            <a:off x="76200" y="696912"/>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maximum data rate of a channel (see Chapter 3) is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N</a:t>
            </a:r>
            <a:r>
              <a:rPr lang="en-US" sz="2800" b="0" i="0" u="none" baseline="-25000">
                <a:solidFill>
                  <a:schemeClr val="dk1"/>
                </a:solidFill>
                <a:latin typeface="Times New Roman"/>
                <a:ea typeface="Times New Roman"/>
                <a:cs typeface="Times New Roman"/>
                <a:sym typeface="Times New Roman"/>
              </a:rPr>
              <a:t>max</a:t>
            </a:r>
            <a:r>
              <a:rPr lang="en-US" sz="2800" b="0" i="0" u="none">
                <a:solidFill>
                  <a:schemeClr val="dk1"/>
                </a:solidFill>
                <a:latin typeface="Times New Roman"/>
                <a:ea typeface="Times New Roman"/>
                <a:cs typeface="Times New Roman"/>
                <a:sym typeface="Times New Roman"/>
              </a:rPr>
              <a:t> = 2 × B × log2 L (defined by the Nyquist formula). Does this agree with the previous formula for N</a:t>
            </a:r>
            <a:r>
              <a:rPr lang="en-US" sz="2800" b="0" i="0" u="none" baseline="-25000">
                <a:solidFill>
                  <a:schemeClr val="dk1"/>
                </a:solidFill>
                <a:latin typeface="Times New Roman"/>
                <a:ea typeface="Times New Roman"/>
                <a:cs typeface="Times New Roman"/>
                <a:sym typeface="Times New Roman"/>
              </a:rPr>
              <a:t>max</a:t>
            </a:r>
            <a:r>
              <a:rPr lang="en-US" sz="2800" b="0" i="0" u="none">
                <a:solidFill>
                  <a:schemeClr val="dk1"/>
                </a:solidFill>
                <a:latin typeface="Times New Roman"/>
                <a:ea typeface="Times New Roman"/>
                <a:cs typeface="Times New Roman"/>
                <a:sym typeface="Times New Roman"/>
              </a:rPr>
              <a:t>?</a:t>
            </a:r>
            <a:endParaRPr/>
          </a:p>
        </p:txBody>
      </p:sp>
      <p:grpSp>
        <p:nvGrpSpPr>
          <p:cNvPr id="193" name="Google Shape;193;p25"/>
          <p:cNvGrpSpPr/>
          <p:nvPr/>
        </p:nvGrpSpPr>
        <p:grpSpPr>
          <a:xfrm>
            <a:off x="0" y="0"/>
            <a:ext cx="9144000" cy="609600"/>
            <a:chOff x="0" y="2448"/>
            <a:chExt cx="5760" cy="384"/>
          </a:xfrm>
        </p:grpSpPr>
        <p:sp>
          <p:nvSpPr>
            <p:cNvPr id="194" name="Google Shape;194;p2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5" name="Google Shape;195;p25"/>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4.2</a:t>
              </a:r>
              <a:endParaRPr/>
            </a:p>
          </p:txBody>
        </p:sp>
      </p:grpSp>
      <p:sp>
        <p:nvSpPr>
          <p:cNvPr id="196" name="Google Shape;196;p25"/>
          <p:cNvSpPr txBox="1"/>
          <p:nvPr/>
        </p:nvSpPr>
        <p:spPr>
          <a:xfrm>
            <a:off x="76200" y="2984500"/>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signal with L levels actually can carry log2 L bits per level. If each level corresponds to one signal element and we assume the average case (c = 1/2), then we have</a:t>
            </a:r>
            <a:endParaRPr/>
          </a:p>
        </p:txBody>
      </p:sp>
      <p:sp>
        <p:nvSpPr>
          <p:cNvPr id="198" name="Google Shape;198;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10</a:t>
            </a:fld>
            <a:endParaRPr/>
          </a:p>
        </p:txBody>
      </p:sp>
      <p:sp>
        <p:nvSpPr>
          <p:cNvPr id="2" name="TextBox 1"/>
          <p:cNvSpPr txBox="1"/>
          <p:nvPr/>
        </p:nvSpPr>
        <p:spPr>
          <a:xfrm>
            <a:off x="1690778" y="5139034"/>
            <a:ext cx="4474302" cy="461665"/>
          </a:xfrm>
          <a:prstGeom prst="rect">
            <a:avLst/>
          </a:prstGeom>
          <a:noFill/>
        </p:spPr>
        <p:txBody>
          <a:bodyPr wrap="none" rtlCol="0">
            <a:spAutoFit/>
          </a:bodyPr>
          <a:lstStyle/>
          <a:p>
            <a:r>
              <a:rPr lang="en-US" sz="2400" dirty="0" err="1" smtClean="0">
                <a:solidFill>
                  <a:srgbClr val="00B0F0"/>
                </a:solidFill>
                <a:latin typeface="Times New Roman" panose="02020603050405020304" pitchFamily="18" charset="0"/>
                <a:cs typeface="Times New Roman" panose="02020603050405020304" pitchFamily="18" charset="0"/>
              </a:rPr>
              <a:t>N</a:t>
            </a:r>
            <a:r>
              <a:rPr lang="en-US" sz="2400" baseline="-25000" dirty="0" err="1" smtClean="0">
                <a:solidFill>
                  <a:srgbClr val="00B0F0"/>
                </a:solidFill>
                <a:latin typeface="Times New Roman" panose="02020603050405020304" pitchFamily="18" charset="0"/>
                <a:cs typeface="Times New Roman" panose="02020603050405020304" pitchFamily="18" charset="0"/>
              </a:rPr>
              <a:t>max</a:t>
            </a:r>
            <a:r>
              <a:rPr lang="en-US" sz="2400" baseline="-25000" dirty="0" smtClean="0">
                <a:solidFill>
                  <a:srgbClr val="00B0F0"/>
                </a:solidFill>
                <a:latin typeface="Times New Roman" panose="02020603050405020304" pitchFamily="18" charset="0"/>
                <a:cs typeface="Times New Roman" panose="02020603050405020304" pitchFamily="18" charset="0"/>
              </a:rPr>
              <a:t> </a:t>
            </a:r>
            <a:r>
              <a:rPr lang="en-US" sz="2400" dirty="0" smtClean="0">
                <a:solidFill>
                  <a:srgbClr val="00B0F0"/>
                </a:solidFill>
                <a:latin typeface="Times New Roman" panose="02020603050405020304" pitchFamily="18" charset="0"/>
                <a:cs typeface="Times New Roman" panose="02020603050405020304" pitchFamily="18" charset="0"/>
              </a:rPr>
              <a:t>= (1/c) * B * r =2 * B * log</a:t>
            </a:r>
            <a:r>
              <a:rPr lang="en-US" sz="2400" baseline="-25000" dirty="0" smtClean="0">
                <a:solidFill>
                  <a:srgbClr val="00B0F0"/>
                </a:solidFill>
                <a:latin typeface="Times New Roman" panose="02020603050405020304" pitchFamily="18" charset="0"/>
                <a:cs typeface="Times New Roman" panose="02020603050405020304" pitchFamily="18" charset="0"/>
              </a:rPr>
              <a:t>2</a:t>
            </a:r>
            <a:r>
              <a:rPr lang="en-US" sz="2400" dirty="0" smtClean="0">
                <a:solidFill>
                  <a:srgbClr val="00B0F0"/>
                </a:solidFill>
                <a:latin typeface="Times New Roman" panose="02020603050405020304" pitchFamily="18" charset="0"/>
                <a:cs typeface="Times New Roman" panose="02020603050405020304" pitchFamily="18" charset="0"/>
              </a:rPr>
              <a:t>L</a:t>
            </a:r>
            <a:endParaRPr lang="en-IN" sz="24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p:nvPr/>
        </p:nvSpPr>
        <p:spPr>
          <a:xfrm>
            <a:off x="76200" y="609600"/>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In a digital transmission, the receiver clock is 0.1 percent faster than the sender clock. How many extra bits per second does the receiver receive if the data rate is 1 kbps? How many if the data rate is 1 Mbps?</a:t>
            </a:r>
            <a:endParaRPr/>
          </a:p>
        </p:txBody>
      </p:sp>
      <p:grpSp>
        <p:nvGrpSpPr>
          <p:cNvPr id="205" name="Google Shape;205;p26"/>
          <p:cNvGrpSpPr/>
          <p:nvPr/>
        </p:nvGrpSpPr>
        <p:grpSpPr>
          <a:xfrm>
            <a:off x="0" y="0"/>
            <a:ext cx="9144000" cy="609600"/>
            <a:chOff x="0" y="2448"/>
            <a:chExt cx="5760" cy="384"/>
          </a:xfrm>
        </p:grpSpPr>
        <p:sp>
          <p:nvSpPr>
            <p:cNvPr id="206" name="Google Shape;206;p2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7" name="Google Shape;207;p26"/>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4.3</a:t>
              </a:r>
              <a:endParaRPr/>
            </a:p>
          </p:txBody>
        </p:sp>
      </p:grpSp>
      <p:sp>
        <p:nvSpPr>
          <p:cNvPr id="208" name="Google Shape;208;p26"/>
          <p:cNvSpPr txBox="1"/>
          <p:nvPr/>
        </p:nvSpPr>
        <p:spPr>
          <a:xfrm>
            <a:off x="76200" y="2438400"/>
            <a:ext cx="8839200"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At 1 kbps, the receiver receives 1001 bps instead of 1000 bps.</a:t>
            </a:r>
            <a:endParaRPr/>
          </a:p>
        </p:txBody>
      </p:sp>
      <p:pic>
        <p:nvPicPr>
          <p:cNvPr id="209" name="Google Shape;209;p26"/>
          <p:cNvPicPr preferRelativeResize="0"/>
          <p:nvPr/>
        </p:nvPicPr>
        <p:blipFill rotWithShape="1">
          <a:blip r:embed="rId3">
            <a:alphaModFix/>
          </a:blip>
          <a:srcRect/>
          <a:stretch/>
        </p:blipFill>
        <p:spPr>
          <a:xfrm>
            <a:off x="690562" y="3733800"/>
            <a:ext cx="7762875" cy="685800"/>
          </a:xfrm>
          <a:prstGeom prst="rect">
            <a:avLst/>
          </a:prstGeom>
          <a:noFill/>
          <a:ln>
            <a:noFill/>
          </a:ln>
        </p:spPr>
      </p:pic>
      <p:sp>
        <p:nvSpPr>
          <p:cNvPr id="210" name="Google Shape;210;p26"/>
          <p:cNvSpPr txBox="1"/>
          <p:nvPr/>
        </p:nvSpPr>
        <p:spPr>
          <a:xfrm>
            <a:off x="228600" y="4419600"/>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At 1 Mbps, the receiver receives 1,001,000 bps instead of 1,000,000 bps.</a:t>
            </a:r>
            <a:endParaRPr/>
          </a:p>
        </p:txBody>
      </p:sp>
      <p:pic>
        <p:nvPicPr>
          <p:cNvPr id="211" name="Google Shape;211;p26"/>
          <p:cNvPicPr preferRelativeResize="0"/>
          <p:nvPr/>
        </p:nvPicPr>
        <p:blipFill rotWithShape="1">
          <a:blip r:embed="rId4">
            <a:alphaModFix/>
          </a:blip>
          <a:srcRect/>
          <a:stretch/>
        </p:blipFill>
        <p:spPr>
          <a:xfrm>
            <a:off x="71437" y="5410200"/>
            <a:ext cx="9001125" cy="581025"/>
          </a:xfrm>
          <a:prstGeom prst="rect">
            <a:avLst/>
          </a:prstGeom>
          <a:noFill/>
          <a:ln>
            <a:noFill/>
          </a:ln>
        </p:spPr>
      </p:pic>
      <p:sp>
        <p:nvSpPr>
          <p:cNvPr id="212" name="Google Shape;212;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4.3:  </a:t>
            </a:r>
            <a:r>
              <a:rPr lang="en-US" sz="2000" b="1" i="1" u="none">
                <a:solidFill>
                  <a:schemeClr val="dk1"/>
                </a:solidFill>
                <a:latin typeface="Times"/>
                <a:ea typeface="Times"/>
                <a:cs typeface="Times"/>
                <a:sym typeface="Times"/>
              </a:rPr>
              <a:t>Effect of lack of synchronization</a:t>
            </a:r>
            <a:endParaRPr/>
          </a:p>
        </p:txBody>
      </p:sp>
      <p:pic>
        <p:nvPicPr>
          <p:cNvPr id="219" name="Google Shape;219;p27"/>
          <p:cNvPicPr preferRelativeResize="0"/>
          <p:nvPr/>
        </p:nvPicPr>
        <p:blipFill rotWithShape="1">
          <a:blip r:embed="rId3">
            <a:alphaModFix/>
          </a:blip>
          <a:srcRect/>
          <a:stretch/>
        </p:blipFill>
        <p:spPr>
          <a:xfrm>
            <a:off x="1136650" y="1295400"/>
            <a:ext cx="6772275" cy="1766887"/>
          </a:xfrm>
          <a:prstGeom prst="rect">
            <a:avLst/>
          </a:prstGeom>
          <a:noFill/>
          <a:ln>
            <a:noFill/>
          </a:ln>
        </p:spPr>
      </p:pic>
      <p:pic>
        <p:nvPicPr>
          <p:cNvPr id="220" name="Google Shape;220;p27"/>
          <p:cNvPicPr preferRelativeResize="0"/>
          <p:nvPr/>
        </p:nvPicPr>
        <p:blipFill rotWithShape="1">
          <a:blip r:embed="rId4">
            <a:alphaModFix/>
          </a:blip>
          <a:srcRect/>
          <a:stretch/>
        </p:blipFill>
        <p:spPr>
          <a:xfrm>
            <a:off x="1136650" y="4038600"/>
            <a:ext cx="6788150" cy="19034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3000"/>
                                        <p:tgtEl>
                                          <p:spTgt spid="2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fade">
                                      <p:cBhvr>
                                        <p:cTn id="12" dur="3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7" name="Google Shape;227;p2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8" name="Google Shape;228;p2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9" name="Google Shape;229;p2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0" name="Google Shape;230;p2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1" name="Google Shape;231;p2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2" name="Google Shape;232;p2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3" name="Google Shape;233;p28"/>
          <p:cNvSpPr txBox="1"/>
          <p:nvPr/>
        </p:nvSpPr>
        <p:spPr>
          <a:xfrm>
            <a:off x="1143000" y="0"/>
            <a:ext cx="5441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4.4.2  Line Coding Schemes</a:t>
            </a:r>
            <a:endParaRPr/>
          </a:p>
        </p:txBody>
      </p:sp>
      <p:sp>
        <p:nvSpPr>
          <p:cNvPr id="234" name="Google Shape;234;p28"/>
          <p:cNvSpPr txBox="1"/>
          <p:nvPr/>
        </p:nvSpPr>
        <p:spPr>
          <a:xfrm>
            <a:off x="381000" y="1293812"/>
            <a:ext cx="7924800" cy="31083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We can roughly divide line coding schemes into five broad categories, as shown in Figure 4.4.</a:t>
            </a:r>
            <a:endParaRPr/>
          </a:p>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There are several schemes in each category. We need to be familiar with all schemes discussed in this section to understand the rest of the book. This section can be used as a reference for schemes encountered later.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4.4:  </a:t>
            </a:r>
            <a:r>
              <a:rPr lang="en-US" sz="2000" b="1" i="1" u="none">
                <a:solidFill>
                  <a:schemeClr val="dk1"/>
                </a:solidFill>
                <a:latin typeface="Times"/>
                <a:ea typeface="Times"/>
                <a:cs typeface="Times"/>
                <a:sym typeface="Times"/>
              </a:rPr>
              <a:t>Line coding scheme</a:t>
            </a:r>
            <a:endParaRPr/>
          </a:p>
        </p:txBody>
      </p:sp>
      <p:pic>
        <p:nvPicPr>
          <p:cNvPr id="241" name="Google Shape;241;p29"/>
          <p:cNvPicPr preferRelativeResize="0"/>
          <p:nvPr/>
        </p:nvPicPr>
        <p:blipFill rotWithShape="1">
          <a:blip r:embed="rId3">
            <a:alphaModFix/>
          </a:blip>
          <a:srcRect/>
          <a:stretch/>
        </p:blipFill>
        <p:spPr>
          <a:xfrm>
            <a:off x="450850" y="2251075"/>
            <a:ext cx="8159750" cy="2597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4.5:  </a:t>
            </a:r>
            <a:r>
              <a:rPr lang="en-US" sz="2000" b="1" i="1" u="none">
                <a:solidFill>
                  <a:schemeClr val="dk1"/>
                </a:solidFill>
                <a:latin typeface="Times"/>
                <a:ea typeface="Times"/>
                <a:cs typeface="Times"/>
                <a:sym typeface="Times"/>
              </a:rPr>
              <a:t>Unipolar NRZ scheme</a:t>
            </a:r>
            <a:endParaRPr/>
          </a:p>
        </p:txBody>
      </p:sp>
      <p:pic>
        <p:nvPicPr>
          <p:cNvPr id="248" name="Google Shape;248;p30"/>
          <p:cNvPicPr preferRelativeResize="0"/>
          <p:nvPr/>
        </p:nvPicPr>
        <p:blipFill rotWithShape="1">
          <a:blip r:embed="rId3">
            <a:alphaModFix/>
          </a:blip>
          <a:srcRect/>
          <a:stretch/>
        </p:blipFill>
        <p:spPr>
          <a:xfrm>
            <a:off x="1544637" y="2484557"/>
            <a:ext cx="5846762" cy="2284412"/>
          </a:xfrm>
          <a:prstGeom prst="rect">
            <a:avLst/>
          </a:prstGeom>
          <a:noFill/>
          <a:ln>
            <a:noFill/>
          </a:ln>
        </p:spPr>
      </p:pic>
      <p:pic>
        <p:nvPicPr>
          <p:cNvPr id="249" name="Google Shape;249;p30"/>
          <p:cNvPicPr preferRelativeResize="0"/>
          <p:nvPr/>
        </p:nvPicPr>
        <p:blipFill rotWithShape="1">
          <a:blip r:embed="rId4">
            <a:alphaModFix/>
          </a:blip>
          <a:srcRect/>
          <a:stretch/>
        </p:blipFill>
        <p:spPr>
          <a:xfrm>
            <a:off x="2897187" y="5048759"/>
            <a:ext cx="3141662" cy="1552575"/>
          </a:xfrm>
          <a:prstGeom prst="rect">
            <a:avLst/>
          </a:prstGeom>
          <a:noFill/>
          <a:ln>
            <a:noFill/>
          </a:ln>
        </p:spPr>
      </p:pic>
      <p:sp>
        <p:nvSpPr>
          <p:cNvPr id="2" name="TextBox 1"/>
          <p:cNvSpPr txBox="1"/>
          <p:nvPr/>
        </p:nvSpPr>
        <p:spPr>
          <a:xfrm>
            <a:off x="404278" y="813190"/>
            <a:ext cx="7901522" cy="1200329"/>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NRZ Scheme me jab same bit </a:t>
            </a:r>
            <a:r>
              <a:rPr lang="en-US" sz="2400" dirty="0" err="1" smtClean="0">
                <a:solidFill>
                  <a:srgbClr val="00B0F0"/>
                </a:solidFill>
                <a:latin typeface="Times New Roman" panose="02020603050405020304" pitchFamily="18" charset="0"/>
                <a:cs typeface="Times New Roman" panose="02020603050405020304" pitchFamily="18" charset="0"/>
              </a:rPr>
              <a:t>aae</a:t>
            </a:r>
            <a:r>
              <a:rPr lang="en-US" sz="2400" dirty="0" smtClean="0">
                <a:solidFill>
                  <a:srgbClr val="00B0F0"/>
                </a:solidFill>
                <a:latin typeface="Times New Roman" panose="02020603050405020304" pitchFamily="18" charset="0"/>
                <a:cs typeface="Times New Roman" panose="02020603050405020304" pitchFamily="18" charset="0"/>
              </a:rPr>
              <a:t> to previous signal continue</a:t>
            </a:r>
          </a:p>
          <a:p>
            <a:r>
              <a:rPr lang="en-US" sz="2400" dirty="0" err="1" smtClean="0">
                <a:solidFill>
                  <a:srgbClr val="00B0F0"/>
                </a:solidFill>
                <a:latin typeface="Times New Roman" panose="02020603050405020304" pitchFamily="18" charset="0"/>
                <a:cs typeface="Times New Roman" panose="02020603050405020304" pitchFamily="18" charset="0"/>
              </a:rPr>
              <a:t>karna</a:t>
            </a:r>
            <a:r>
              <a:rPr lang="en-US" sz="2400" dirty="0" smtClean="0">
                <a:solidFill>
                  <a:srgbClr val="00B0F0"/>
                </a:solidFill>
                <a:latin typeface="Times New Roman" panose="02020603050405020304" pitchFamily="18" charset="0"/>
                <a:cs typeface="Times New Roman" panose="02020603050405020304" pitchFamily="18" charset="0"/>
              </a:rPr>
              <a:t> h but jab diff bit </a:t>
            </a:r>
            <a:r>
              <a:rPr lang="en-US" sz="2400" dirty="0" err="1" smtClean="0">
                <a:solidFill>
                  <a:srgbClr val="00B0F0"/>
                </a:solidFill>
                <a:latin typeface="Times New Roman" panose="02020603050405020304" pitchFamily="18" charset="0"/>
                <a:cs typeface="Times New Roman" panose="02020603050405020304" pitchFamily="18" charset="0"/>
              </a:rPr>
              <a:t>aae</a:t>
            </a:r>
            <a:r>
              <a:rPr lang="en-US" sz="2400" dirty="0" smtClean="0">
                <a:solidFill>
                  <a:srgbClr val="00B0F0"/>
                </a:solidFill>
                <a:latin typeface="Times New Roman" panose="02020603050405020304" pitchFamily="18" charset="0"/>
                <a:cs typeface="Times New Roman" panose="02020603050405020304" pitchFamily="18" charset="0"/>
              </a:rPr>
              <a:t> to signal change </a:t>
            </a:r>
            <a:r>
              <a:rPr lang="en-US" sz="2400" dirty="0" err="1" smtClean="0">
                <a:solidFill>
                  <a:srgbClr val="00B0F0"/>
                </a:solidFill>
                <a:latin typeface="Times New Roman" panose="02020603050405020304" pitchFamily="18" charset="0"/>
                <a:cs typeface="Times New Roman" panose="02020603050405020304" pitchFamily="18" charset="0"/>
              </a:rPr>
              <a:t>karna</a:t>
            </a:r>
            <a:r>
              <a:rPr lang="en-US" sz="2400" dirty="0" smtClean="0">
                <a:solidFill>
                  <a:srgbClr val="00B0F0"/>
                </a:solidFill>
                <a:latin typeface="Times New Roman" panose="02020603050405020304" pitchFamily="18" charset="0"/>
                <a:cs typeface="Times New Roman" panose="02020603050405020304" pitchFamily="18" charset="0"/>
              </a:rPr>
              <a:t> h </a:t>
            </a:r>
            <a:r>
              <a:rPr lang="en-US" sz="2400" dirty="0" err="1" smtClean="0">
                <a:solidFill>
                  <a:srgbClr val="00B0F0"/>
                </a:solidFill>
                <a:latin typeface="Times New Roman" panose="02020603050405020304" pitchFamily="18" charset="0"/>
                <a:cs typeface="Times New Roman" panose="02020603050405020304" pitchFamily="18" charset="0"/>
              </a:rPr>
              <a:t>yha</a:t>
            </a:r>
            <a:r>
              <a:rPr lang="en-US" sz="2400" dirty="0" smtClean="0">
                <a:solidFill>
                  <a:srgbClr val="00B0F0"/>
                </a:solidFill>
                <a:latin typeface="Times New Roman" panose="02020603050405020304" pitchFamily="18" charset="0"/>
                <a:cs typeface="Times New Roman" panose="02020603050405020304" pitchFamily="18" charset="0"/>
              </a:rPr>
              <a:t> signal </a:t>
            </a:r>
          </a:p>
          <a:p>
            <a:r>
              <a:rPr lang="en-US" sz="2400" dirty="0" smtClean="0">
                <a:solidFill>
                  <a:srgbClr val="00B0F0"/>
                </a:solidFill>
                <a:latin typeface="Times New Roman" panose="02020603050405020304" pitchFamily="18" charset="0"/>
                <a:cs typeface="Times New Roman" panose="02020603050405020304" pitchFamily="18" charset="0"/>
              </a:rPr>
              <a:t>+</a:t>
            </a:r>
            <a:r>
              <a:rPr lang="en-US" sz="2400" dirty="0" err="1" smtClean="0">
                <a:solidFill>
                  <a:srgbClr val="00B0F0"/>
                </a:solidFill>
                <a:latin typeface="Times New Roman" panose="02020603050405020304" pitchFamily="18" charset="0"/>
                <a:cs typeface="Times New Roman" panose="02020603050405020304" pitchFamily="18" charset="0"/>
              </a:rPr>
              <a:t>ve</a:t>
            </a:r>
            <a:r>
              <a:rPr lang="en-US" sz="2400" dirty="0" smtClean="0">
                <a:solidFill>
                  <a:srgbClr val="00B0F0"/>
                </a:solidFill>
                <a:latin typeface="Times New Roman" panose="02020603050405020304" pitchFamily="18" charset="0"/>
                <a:cs typeface="Times New Roman" panose="02020603050405020304" pitchFamily="18" charset="0"/>
              </a:rPr>
              <a:t> side hi </a:t>
            </a:r>
            <a:r>
              <a:rPr lang="en-US" sz="2400" dirty="0" err="1" smtClean="0">
                <a:solidFill>
                  <a:srgbClr val="00B0F0"/>
                </a:solidFill>
                <a:latin typeface="Times New Roman" panose="02020603050405020304" pitchFamily="18" charset="0"/>
                <a:cs typeface="Times New Roman" panose="02020603050405020304" pitchFamily="18" charset="0"/>
              </a:rPr>
              <a:t>rehta</a:t>
            </a:r>
            <a:r>
              <a:rPr lang="en-US" sz="2400" dirty="0" smtClean="0">
                <a:solidFill>
                  <a:srgbClr val="00B0F0"/>
                </a:solidFill>
                <a:latin typeface="Times New Roman" panose="02020603050405020304" pitchFamily="18" charset="0"/>
                <a:cs typeface="Times New Roman" panose="02020603050405020304" pitchFamily="18" charset="0"/>
              </a:rPr>
              <a:t> h</a:t>
            </a:r>
            <a:endParaRPr lang="en-IN" sz="24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2000"/>
                                        <p:tgtEl>
                                          <p:spTgt spid="2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gtEl>
                                        <p:attrNameLst>
                                          <p:attrName>style.visibility</p:attrName>
                                        </p:attrNameLst>
                                      </p:cBhvr>
                                      <p:to>
                                        <p:strVal val="visible"/>
                                      </p:to>
                                    </p:set>
                                    <p:animEffect transition="in" filter="fade">
                                      <p:cBhvr>
                                        <p:cTn id="12" dur="2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4.6:  </a:t>
            </a:r>
            <a:r>
              <a:rPr lang="en-US" sz="2000" b="1" i="1" u="none">
                <a:solidFill>
                  <a:schemeClr val="dk1"/>
                </a:solidFill>
                <a:latin typeface="Times"/>
                <a:ea typeface="Times"/>
                <a:cs typeface="Times"/>
                <a:sym typeface="Times"/>
              </a:rPr>
              <a:t>Polar schemes  (NRZ-L and NRZ-I)</a:t>
            </a:r>
            <a:endParaRPr/>
          </a:p>
        </p:txBody>
      </p:sp>
      <p:pic>
        <p:nvPicPr>
          <p:cNvPr id="256" name="Google Shape;256;p31"/>
          <p:cNvPicPr preferRelativeResize="0"/>
          <p:nvPr/>
        </p:nvPicPr>
        <p:blipFill rotWithShape="1">
          <a:blip r:embed="rId3">
            <a:alphaModFix/>
          </a:blip>
          <a:srcRect/>
          <a:stretch/>
        </p:blipFill>
        <p:spPr>
          <a:xfrm>
            <a:off x="297612" y="3836538"/>
            <a:ext cx="5507037" cy="2720975"/>
          </a:xfrm>
          <a:prstGeom prst="rect">
            <a:avLst/>
          </a:prstGeom>
          <a:noFill/>
          <a:ln>
            <a:noFill/>
          </a:ln>
        </p:spPr>
      </p:pic>
      <p:pic>
        <p:nvPicPr>
          <p:cNvPr id="257" name="Google Shape;257;p31"/>
          <p:cNvPicPr preferRelativeResize="0"/>
          <p:nvPr/>
        </p:nvPicPr>
        <p:blipFill rotWithShape="1">
          <a:blip r:embed="rId4">
            <a:alphaModFix/>
          </a:blip>
          <a:srcRect/>
          <a:stretch/>
        </p:blipFill>
        <p:spPr>
          <a:xfrm>
            <a:off x="6275717" y="4281037"/>
            <a:ext cx="2466975" cy="1831975"/>
          </a:xfrm>
          <a:prstGeom prst="rect">
            <a:avLst/>
          </a:prstGeom>
          <a:noFill/>
          <a:ln>
            <a:noFill/>
          </a:ln>
        </p:spPr>
      </p:pic>
      <p:sp>
        <p:nvSpPr>
          <p:cNvPr id="2" name="TextBox 1"/>
          <p:cNvSpPr txBox="1"/>
          <p:nvPr/>
        </p:nvSpPr>
        <p:spPr>
          <a:xfrm>
            <a:off x="448574" y="741872"/>
            <a:ext cx="8602035" cy="3046988"/>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NRZ-L:- me jab bit same </a:t>
            </a:r>
            <a:r>
              <a:rPr lang="en-US" sz="2400" dirty="0" err="1" smtClean="0">
                <a:solidFill>
                  <a:srgbClr val="00B0F0"/>
                </a:solidFill>
                <a:latin typeface="Times New Roman" panose="02020603050405020304" pitchFamily="18" charset="0"/>
                <a:cs typeface="Times New Roman" panose="02020603050405020304" pitchFamily="18" charset="0"/>
              </a:rPr>
              <a:t>hoti</a:t>
            </a:r>
            <a:r>
              <a:rPr lang="en-US" sz="2400" dirty="0" smtClean="0">
                <a:solidFill>
                  <a:srgbClr val="00B0F0"/>
                </a:solidFill>
                <a:latin typeface="Times New Roman" panose="02020603050405020304" pitchFamily="18" charset="0"/>
                <a:cs typeface="Times New Roman" panose="02020603050405020304" pitchFamily="18" charset="0"/>
              </a:rPr>
              <a:t> h to previous signal continue </a:t>
            </a:r>
          </a:p>
          <a:p>
            <a:r>
              <a:rPr lang="en-US" sz="2400" dirty="0" smtClean="0">
                <a:solidFill>
                  <a:srgbClr val="00B0F0"/>
                </a:solidFill>
                <a:latin typeface="Times New Roman" panose="02020603050405020304" pitchFamily="18" charset="0"/>
                <a:cs typeface="Times New Roman" panose="02020603050405020304" pitchFamily="18" charset="0"/>
              </a:rPr>
              <a:t>               </a:t>
            </a:r>
            <a:r>
              <a:rPr lang="en-US" sz="2400" dirty="0" err="1" smtClean="0">
                <a:solidFill>
                  <a:srgbClr val="00B0F0"/>
                </a:solidFill>
                <a:latin typeface="Times New Roman" panose="02020603050405020304" pitchFamily="18" charset="0"/>
                <a:cs typeface="Times New Roman" panose="02020603050405020304" pitchFamily="18" charset="0"/>
              </a:rPr>
              <a:t>karte</a:t>
            </a:r>
            <a:r>
              <a:rPr lang="en-US" sz="2400" dirty="0" smtClean="0">
                <a:solidFill>
                  <a:srgbClr val="00B0F0"/>
                </a:solidFill>
                <a:latin typeface="Times New Roman" panose="02020603050405020304" pitchFamily="18" charset="0"/>
                <a:cs typeface="Times New Roman" panose="02020603050405020304" pitchFamily="18" charset="0"/>
              </a:rPr>
              <a:t> h </a:t>
            </a:r>
            <a:r>
              <a:rPr lang="en-US" sz="2400" dirty="0" err="1" smtClean="0">
                <a:solidFill>
                  <a:srgbClr val="00B0F0"/>
                </a:solidFill>
                <a:latin typeface="Times New Roman" panose="02020603050405020304" pitchFamily="18" charset="0"/>
                <a:cs typeface="Times New Roman" panose="02020603050405020304" pitchFamily="18" charset="0"/>
              </a:rPr>
              <a:t>yha</a:t>
            </a:r>
            <a:r>
              <a:rPr lang="en-US" sz="2400" dirty="0" smtClean="0">
                <a:solidFill>
                  <a:srgbClr val="00B0F0"/>
                </a:solidFill>
                <a:latin typeface="Times New Roman" panose="02020603050405020304" pitchFamily="18" charset="0"/>
                <a:cs typeface="Times New Roman" panose="02020603050405020304" pitchFamily="18" charset="0"/>
              </a:rPr>
              <a:t> base line signal </a:t>
            </a:r>
            <a:r>
              <a:rPr lang="en-US" sz="2400" dirty="0" err="1" smtClean="0">
                <a:solidFill>
                  <a:srgbClr val="00B0F0"/>
                </a:solidFill>
                <a:latin typeface="Times New Roman" panose="02020603050405020304" pitchFamily="18" charset="0"/>
                <a:cs typeface="Times New Roman" panose="02020603050405020304" pitchFamily="18" charset="0"/>
              </a:rPr>
              <a:t>ke</a:t>
            </a:r>
            <a:r>
              <a:rPr lang="en-US" sz="2400" dirty="0" smtClean="0">
                <a:solidFill>
                  <a:srgbClr val="00B0F0"/>
                </a:solidFill>
                <a:latin typeface="Times New Roman" panose="02020603050405020304" pitchFamily="18" charset="0"/>
                <a:cs typeface="Times New Roman" panose="02020603050405020304" pitchFamily="18" charset="0"/>
              </a:rPr>
              <a:t> mid me </a:t>
            </a:r>
            <a:r>
              <a:rPr lang="en-US" sz="2400" dirty="0" err="1" smtClean="0">
                <a:solidFill>
                  <a:srgbClr val="00B0F0"/>
                </a:solidFill>
                <a:latin typeface="Times New Roman" panose="02020603050405020304" pitchFamily="18" charset="0"/>
                <a:cs typeface="Times New Roman" panose="02020603050405020304" pitchFamily="18" charset="0"/>
              </a:rPr>
              <a:t>hoti</a:t>
            </a:r>
            <a:r>
              <a:rPr lang="en-US" sz="2400" dirty="0" smtClean="0">
                <a:solidFill>
                  <a:srgbClr val="00B0F0"/>
                </a:solidFill>
                <a:latin typeface="Times New Roman" panose="02020603050405020304" pitchFamily="18" charset="0"/>
                <a:cs typeface="Times New Roman" panose="02020603050405020304" pitchFamily="18" charset="0"/>
              </a:rPr>
              <a:t> h </a:t>
            </a:r>
            <a:r>
              <a:rPr lang="en-US" sz="2400" dirty="0" err="1" smtClean="0">
                <a:solidFill>
                  <a:srgbClr val="00B0F0"/>
                </a:solidFill>
                <a:latin typeface="Times New Roman" panose="02020603050405020304" pitchFamily="18" charset="0"/>
                <a:cs typeface="Times New Roman" panose="02020603050405020304" pitchFamily="18" charset="0"/>
              </a:rPr>
              <a:t>yha</a:t>
            </a:r>
            <a:r>
              <a:rPr lang="en-US" sz="2400" dirty="0" smtClean="0">
                <a:solidFill>
                  <a:srgbClr val="00B0F0"/>
                </a:solidFill>
                <a:latin typeface="Times New Roman" panose="02020603050405020304" pitchFamily="18" charset="0"/>
                <a:cs typeface="Times New Roman" panose="02020603050405020304" pitchFamily="18" charset="0"/>
              </a:rPr>
              <a:t> </a:t>
            </a:r>
          </a:p>
          <a:p>
            <a:r>
              <a:rPr lang="en-US" sz="2400" dirty="0" smtClean="0">
                <a:solidFill>
                  <a:srgbClr val="00B0F0"/>
                </a:solidFill>
                <a:latin typeface="Times New Roman" panose="02020603050405020304" pitchFamily="18" charset="0"/>
                <a:cs typeface="Times New Roman" panose="02020603050405020304" pitchFamily="18" charset="0"/>
              </a:rPr>
              <a:t>	     signal –</a:t>
            </a:r>
            <a:r>
              <a:rPr lang="en-US" sz="2400" dirty="0" err="1" smtClean="0">
                <a:solidFill>
                  <a:srgbClr val="00B0F0"/>
                </a:solidFill>
                <a:latin typeface="Times New Roman" panose="02020603050405020304" pitchFamily="18" charset="0"/>
                <a:cs typeface="Times New Roman" panose="02020603050405020304" pitchFamily="18" charset="0"/>
              </a:rPr>
              <a:t>ve</a:t>
            </a:r>
            <a:r>
              <a:rPr lang="en-US" sz="2400" dirty="0" smtClean="0">
                <a:solidFill>
                  <a:srgbClr val="00B0F0"/>
                </a:solidFill>
                <a:latin typeface="Times New Roman" panose="02020603050405020304" pitchFamily="18" charset="0"/>
                <a:cs typeface="Times New Roman" panose="02020603050405020304" pitchFamily="18" charset="0"/>
              </a:rPr>
              <a:t> side </a:t>
            </a:r>
            <a:r>
              <a:rPr lang="en-US" sz="2400" dirty="0" err="1" smtClean="0">
                <a:solidFill>
                  <a:srgbClr val="00B0F0"/>
                </a:solidFill>
                <a:latin typeface="Times New Roman" panose="02020603050405020304" pitchFamily="18" charset="0"/>
                <a:cs typeface="Times New Roman" panose="02020603050405020304" pitchFamily="18" charset="0"/>
              </a:rPr>
              <a:t>bhi</a:t>
            </a:r>
            <a:r>
              <a:rPr lang="en-US" sz="2400" dirty="0" smtClean="0">
                <a:solidFill>
                  <a:srgbClr val="00B0F0"/>
                </a:solidFill>
                <a:latin typeface="Times New Roman" panose="02020603050405020304" pitchFamily="18" charset="0"/>
                <a:cs typeface="Times New Roman" panose="02020603050405020304" pitchFamily="18" charset="0"/>
              </a:rPr>
              <a:t> ja </a:t>
            </a:r>
            <a:r>
              <a:rPr lang="en-US" sz="2400" dirty="0" err="1" smtClean="0">
                <a:solidFill>
                  <a:srgbClr val="00B0F0"/>
                </a:solidFill>
                <a:latin typeface="Times New Roman" panose="02020603050405020304" pitchFamily="18" charset="0"/>
                <a:cs typeface="Times New Roman" panose="02020603050405020304" pitchFamily="18" charset="0"/>
              </a:rPr>
              <a:t>sakta</a:t>
            </a:r>
            <a:r>
              <a:rPr lang="en-US" sz="2400" dirty="0" smtClean="0">
                <a:solidFill>
                  <a:srgbClr val="00B0F0"/>
                </a:solidFill>
                <a:latin typeface="Times New Roman" panose="02020603050405020304" pitchFamily="18" charset="0"/>
                <a:cs typeface="Times New Roman" panose="02020603050405020304" pitchFamily="18" charset="0"/>
              </a:rPr>
              <a:t> h</a:t>
            </a:r>
          </a:p>
          <a:p>
            <a:r>
              <a:rPr lang="en-US" sz="2400" dirty="0" smtClean="0">
                <a:solidFill>
                  <a:srgbClr val="00B0F0"/>
                </a:solidFill>
                <a:latin typeface="Times New Roman" panose="02020603050405020304" pitchFamily="18" charset="0"/>
                <a:cs typeface="Times New Roman" panose="02020603050405020304" pitchFamily="18" charset="0"/>
              </a:rPr>
              <a:t>NRZ-I:-me jab bit 1 </a:t>
            </a:r>
            <a:r>
              <a:rPr lang="en-US" sz="2400" dirty="0" err="1" smtClean="0">
                <a:solidFill>
                  <a:srgbClr val="00B0F0"/>
                </a:solidFill>
                <a:latin typeface="Times New Roman" panose="02020603050405020304" pitchFamily="18" charset="0"/>
                <a:cs typeface="Times New Roman" panose="02020603050405020304" pitchFamily="18" charset="0"/>
              </a:rPr>
              <a:t>hoti</a:t>
            </a:r>
            <a:r>
              <a:rPr lang="en-US" sz="2400" dirty="0" smtClean="0">
                <a:solidFill>
                  <a:srgbClr val="00B0F0"/>
                </a:solidFill>
                <a:latin typeface="Times New Roman" panose="02020603050405020304" pitchFamily="18" charset="0"/>
                <a:cs typeface="Times New Roman" panose="02020603050405020304" pitchFamily="18" charset="0"/>
              </a:rPr>
              <a:t> h to signal change </a:t>
            </a:r>
            <a:r>
              <a:rPr lang="en-US" sz="2400" dirty="0" err="1" smtClean="0">
                <a:solidFill>
                  <a:srgbClr val="00B0F0"/>
                </a:solidFill>
                <a:latin typeface="Times New Roman" panose="02020603050405020304" pitchFamily="18" charset="0"/>
                <a:cs typeface="Times New Roman" panose="02020603050405020304" pitchFamily="18" charset="0"/>
              </a:rPr>
              <a:t>karna</a:t>
            </a:r>
            <a:r>
              <a:rPr lang="en-US" sz="2400" dirty="0" smtClean="0">
                <a:solidFill>
                  <a:srgbClr val="00B0F0"/>
                </a:solidFill>
                <a:latin typeface="Times New Roman" panose="02020603050405020304" pitchFamily="18" charset="0"/>
                <a:cs typeface="Times New Roman" panose="02020603050405020304" pitchFamily="18" charset="0"/>
              </a:rPr>
              <a:t> </a:t>
            </a:r>
            <a:r>
              <a:rPr lang="en-US" sz="2400" dirty="0" err="1" smtClean="0">
                <a:solidFill>
                  <a:srgbClr val="00B0F0"/>
                </a:solidFill>
                <a:latin typeface="Times New Roman" panose="02020603050405020304" pitchFamily="18" charset="0"/>
                <a:cs typeface="Times New Roman" panose="02020603050405020304" pitchFamily="18" charset="0"/>
              </a:rPr>
              <a:t>hota</a:t>
            </a:r>
            <a:r>
              <a:rPr lang="en-US" sz="2400" dirty="0" smtClean="0">
                <a:solidFill>
                  <a:srgbClr val="00B0F0"/>
                </a:solidFill>
                <a:latin typeface="Times New Roman" panose="02020603050405020304" pitchFamily="18" charset="0"/>
                <a:cs typeface="Times New Roman" panose="02020603050405020304" pitchFamily="18" charset="0"/>
              </a:rPr>
              <a:t> h</a:t>
            </a:r>
          </a:p>
          <a:p>
            <a:r>
              <a:rPr lang="en-US" sz="2400" dirty="0">
                <a:solidFill>
                  <a:srgbClr val="00B0F0"/>
                </a:solidFill>
                <a:latin typeface="Times New Roman" panose="02020603050405020304" pitchFamily="18" charset="0"/>
                <a:cs typeface="Times New Roman" panose="02020603050405020304" pitchFamily="18" charset="0"/>
              </a:rPr>
              <a:t>	</a:t>
            </a:r>
            <a:r>
              <a:rPr lang="en-US" sz="2400" dirty="0" smtClean="0">
                <a:solidFill>
                  <a:srgbClr val="00B0F0"/>
                </a:solidFill>
                <a:latin typeface="Times New Roman" panose="02020603050405020304" pitchFamily="18" charset="0"/>
                <a:cs typeface="Times New Roman" panose="02020603050405020304" pitchFamily="18" charset="0"/>
              </a:rPr>
              <a:t>   agar bit 0 h to previous signal </a:t>
            </a:r>
            <a:r>
              <a:rPr lang="en-US" sz="2400" dirty="0" err="1" smtClean="0">
                <a:solidFill>
                  <a:srgbClr val="00B0F0"/>
                </a:solidFill>
                <a:latin typeface="Times New Roman" panose="02020603050405020304" pitchFamily="18" charset="0"/>
                <a:cs typeface="Times New Roman" panose="02020603050405020304" pitchFamily="18" charset="0"/>
              </a:rPr>
              <a:t>ko</a:t>
            </a:r>
            <a:r>
              <a:rPr lang="en-US" sz="2400" dirty="0" smtClean="0">
                <a:solidFill>
                  <a:srgbClr val="00B0F0"/>
                </a:solidFill>
                <a:latin typeface="Times New Roman" panose="02020603050405020304" pitchFamily="18" charset="0"/>
                <a:cs typeface="Times New Roman" panose="02020603050405020304" pitchFamily="18" charset="0"/>
              </a:rPr>
              <a:t> continue </a:t>
            </a:r>
            <a:r>
              <a:rPr lang="en-US" sz="2400" dirty="0" err="1" smtClean="0">
                <a:solidFill>
                  <a:srgbClr val="00B0F0"/>
                </a:solidFill>
                <a:latin typeface="Times New Roman" panose="02020603050405020304" pitchFamily="18" charset="0"/>
                <a:cs typeface="Times New Roman" panose="02020603050405020304" pitchFamily="18" charset="0"/>
              </a:rPr>
              <a:t>karte</a:t>
            </a:r>
            <a:r>
              <a:rPr lang="en-US" sz="2400" dirty="0" smtClean="0">
                <a:solidFill>
                  <a:srgbClr val="00B0F0"/>
                </a:solidFill>
                <a:latin typeface="Times New Roman" panose="02020603050405020304" pitchFamily="18" charset="0"/>
                <a:cs typeface="Times New Roman" panose="02020603050405020304" pitchFamily="18" charset="0"/>
              </a:rPr>
              <a:t> h </a:t>
            </a:r>
          </a:p>
          <a:p>
            <a:r>
              <a:rPr lang="en-US" sz="2400" dirty="0">
                <a:solidFill>
                  <a:srgbClr val="00B0F0"/>
                </a:solidFill>
                <a:latin typeface="Times New Roman" panose="02020603050405020304" pitchFamily="18" charset="0"/>
                <a:cs typeface="Times New Roman" panose="02020603050405020304" pitchFamily="18" charset="0"/>
              </a:rPr>
              <a:t>	</a:t>
            </a:r>
            <a:r>
              <a:rPr lang="en-US" sz="2400" dirty="0" smtClean="0">
                <a:solidFill>
                  <a:srgbClr val="00B0F0"/>
                </a:solidFill>
                <a:latin typeface="Times New Roman" panose="02020603050405020304" pitchFamily="18" charset="0"/>
                <a:cs typeface="Times New Roman" panose="02020603050405020304" pitchFamily="18" charset="0"/>
              </a:rPr>
              <a:t>   </a:t>
            </a:r>
            <a:r>
              <a:rPr lang="en-US" sz="2400" dirty="0" err="1" smtClean="0">
                <a:solidFill>
                  <a:srgbClr val="00B0F0"/>
                </a:solidFill>
                <a:latin typeface="Times New Roman" panose="02020603050405020304" pitchFamily="18" charset="0"/>
                <a:cs typeface="Times New Roman" panose="02020603050405020304" pitchFamily="18" charset="0"/>
              </a:rPr>
              <a:t>yha</a:t>
            </a:r>
            <a:r>
              <a:rPr lang="en-US" sz="2400" dirty="0" smtClean="0">
                <a:solidFill>
                  <a:srgbClr val="00B0F0"/>
                </a:solidFill>
                <a:latin typeface="Times New Roman" panose="02020603050405020304" pitchFamily="18" charset="0"/>
                <a:cs typeface="Times New Roman" panose="02020603050405020304" pitchFamily="18" charset="0"/>
              </a:rPr>
              <a:t> </a:t>
            </a:r>
            <a:r>
              <a:rPr lang="en-US" sz="2400" dirty="0" err="1" smtClean="0">
                <a:solidFill>
                  <a:srgbClr val="00B0F0"/>
                </a:solidFill>
                <a:latin typeface="Times New Roman" panose="02020603050405020304" pitchFamily="18" charset="0"/>
                <a:cs typeface="Times New Roman" panose="02020603050405020304" pitchFamily="18" charset="0"/>
              </a:rPr>
              <a:t>bhi</a:t>
            </a:r>
            <a:r>
              <a:rPr lang="en-US" sz="2400" dirty="0" smtClean="0">
                <a:solidFill>
                  <a:srgbClr val="00B0F0"/>
                </a:solidFill>
                <a:latin typeface="Times New Roman" panose="02020603050405020304" pitchFamily="18" charset="0"/>
                <a:cs typeface="Times New Roman" panose="02020603050405020304" pitchFamily="18" charset="0"/>
              </a:rPr>
              <a:t> signal –</a:t>
            </a:r>
            <a:r>
              <a:rPr lang="en-US" sz="2400" dirty="0" err="1" smtClean="0">
                <a:solidFill>
                  <a:srgbClr val="00B0F0"/>
                </a:solidFill>
                <a:latin typeface="Times New Roman" panose="02020603050405020304" pitchFamily="18" charset="0"/>
                <a:cs typeface="Times New Roman" panose="02020603050405020304" pitchFamily="18" charset="0"/>
              </a:rPr>
              <a:t>ve</a:t>
            </a:r>
            <a:r>
              <a:rPr lang="en-US" sz="2400" dirty="0" smtClean="0">
                <a:solidFill>
                  <a:srgbClr val="00B0F0"/>
                </a:solidFill>
                <a:latin typeface="Times New Roman" panose="02020603050405020304" pitchFamily="18" charset="0"/>
                <a:cs typeface="Times New Roman" panose="02020603050405020304" pitchFamily="18" charset="0"/>
              </a:rPr>
              <a:t> side ja </a:t>
            </a:r>
            <a:r>
              <a:rPr lang="en-US" sz="2400" dirty="0" err="1" smtClean="0">
                <a:solidFill>
                  <a:srgbClr val="00B0F0"/>
                </a:solidFill>
                <a:latin typeface="Times New Roman" panose="02020603050405020304" pitchFamily="18" charset="0"/>
                <a:cs typeface="Times New Roman" panose="02020603050405020304" pitchFamily="18" charset="0"/>
              </a:rPr>
              <a:t>sakta</a:t>
            </a:r>
            <a:r>
              <a:rPr lang="en-US" sz="2400" dirty="0" smtClean="0">
                <a:solidFill>
                  <a:srgbClr val="00B0F0"/>
                </a:solidFill>
                <a:latin typeface="Times New Roman" panose="02020603050405020304" pitchFamily="18" charset="0"/>
                <a:cs typeface="Times New Roman" panose="02020603050405020304" pitchFamily="18" charset="0"/>
              </a:rPr>
              <a:t> h</a:t>
            </a:r>
          </a:p>
          <a:p>
            <a:r>
              <a:rPr lang="en-US" sz="2400" dirty="0" smtClean="0">
                <a:solidFill>
                  <a:srgbClr val="00B0F0"/>
                </a:solidFill>
                <a:latin typeface="Times New Roman" panose="02020603050405020304" pitchFamily="18" charset="0"/>
                <a:cs typeface="Times New Roman" panose="02020603050405020304" pitchFamily="18" charset="0"/>
              </a:rPr>
              <a:t>NRZ-I:-me ham ye </a:t>
            </a:r>
            <a:r>
              <a:rPr lang="en-US" sz="2400" dirty="0" err="1" smtClean="0">
                <a:solidFill>
                  <a:srgbClr val="00B0F0"/>
                </a:solidFill>
                <a:latin typeface="Times New Roman" panose="02020603050405020304" pitchFamily="18" charset="0"/>
                <a:cs typeface="Times New Roman" panose="02020603050405020304" pitchFamily="18" charset="0"/>
              </a:rPr>
              <a:t>islyea</a:t>
            </a:r>
            <a:r>
              <a:rPr lang="en-US" sz="2400" dirty="0" smtClean="0">
                <a:solidFill>
                  <a:srgbClr val="00B0F0"/>
                </a:solidFill>
                <a:latin typeface="Times New Roman" panose="02020603050405020304" pitchFamily="18" charset="0"/>
                <a:cs typeface="Times New Roman" panose="02020603050405020304" pitchFamily="18" charset="0"/>
              </a:rPr>
              <a:t> </a:t>
            </a:r>
            <a:r>
              <a:rPr lang="en-US" sz="2400" dirty="0" err="1" smtClean="0">
                <a:solidFill>
                  <a:srgbClr val="00B0F0"/>
                </a:solidFill>
                <a:latin typeface="Times New Roman" panose="02020603050405020304" pitchFamily="18" charset="0"/>
                <a:cs typeface="Times New Roman" panose="02020603050405020304" pitchFamily="18" charset="0"/>
              </a:rPr>
              <a:t>karte</a:t>
            </a:r>
            <a:r>
              <a:rPr lang="en-US" sz="2400" dirty="0" smtClean="0">
                <a:solidFill>
                  <a:srgbClr val="00B0F0"/>
                </a:solidFill>
                <a:latin typeface="Times New Roman" panose="02020603050405020304" pitchFamily="18" charset="0"/>
                <a:cs typeface="Times New Roman" panose="02020603050405020304" pitchFamily="18" charset="0"/>
              </a:rPr>
              <a:t> h because </a:t>
            </a:r>
            <a:r>
              <a:rPr lang="en-US" sz="2400" dirty="0" err="1" smtClean="0">
                <a:solidFill>
                  <a:srgbClr val="00B0F0"/>
                </a:solidFill>
                <a:latin typeface="Times New Roman" panose="02020603050405020304" pitchFamily="18" charset="0"/>
                <a:cs typeface="Times New Roman" panose="02020603050405020304" pitchFamily="18" charset="0"/>
              </a:rPr>
              <a:t>hame</a:t>
            </a:r>
            <a:r>
              <a:rPr lang="en-US" sz="2400" dirty="0" smtClean="0">
                <a:solidFill>
                  <a:srgbClr val="00B0F0"/>
                </a:solidFill>
                <a:latin typeface="Times New Roman" panose="02020603050405020304" pitchFamily="18" charset="0"/>
                <a:cs typeface="Times New Roman" panose="02020603050405020304" pitchFamily="18" charset="0"/>
              </a:rPr>
              <a:t> baseline wondering </a:t>
            </a:r>
          </a:p>
          <a:p>
            <a:r>
              <a:rPr lang="en-US" sz="2400" dirty="0" smtClean="0">
                <a:solidFill>
                  <a:srgbClr val="00B0F0"/>
                </a:solidFill>
                <a:latin typeface="Times New Roman" panose="02020603050405020304" pitchFamily="18" charset="0"/>
                <a:cs typeface="Times New Roman" panose="02020603050405020304" pitchFamily="18" charset="0"/>
              </a:rPr>
              <a:t>	 min </a:t>
            </a:r>
            <a:r>
              <a:rPr lang="en-US" sz="2400" dirty="0" err="1" smtClean="0">
                <a:solidFill>
                  <a:srgbClr val="00B0F0"/>
                </a:solidFill>
                <a:latin typeface="Times New Roman" panose="02020603050405020304" pitchFamily="18" charset="0"/>
                <a:cs typeface="Times New Roman" panose="02020603050405020304" pitchFamily="18" charset="0"/>
              </a:rPr>
              <a:t>karna</a:t>
            </a:r>
            <a:r>
              <a:rPr lang="en-US" sz="2400" dirty="0" smtClean="0">
                <a:solidFill>
                  <a:srgbClr val="00B0F0"/>
                </a:solidFill>
                <a:latin typeface="Times New Roman" panose="02020603050405020304" pitchFamily="18" charset="0"/>
                <a:cs typeface="Times New Roman" panose="02020603050405020304" pitchFamily="18" charset="0"/>
              </a:rPr>
              <a:t> h</a:t>
            </a:r>
            <a:endParaRPr lang="en-IN" sz="24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000"/>
                                        <p:tgtEl>
                                          <p:spTgt spid="2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gtEl>
                                        <p:attrNameLst>
                                          <p:attrName>style.visibility</p:attrName>
                                        </p:attrNameLst>
                                      </p:cBhvr>
                                      <p:to>
                                        <p:strVal val="visible"/>
                                      </p:to>
                                    </p:set>
                                    <p:animEffect transition="in" filter="fade">
                                      <p:cBhvr>
                                        <p:cTn id="12" dur="1822"/>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p:nvPr/>
        </p:nvSpPr>
        <p:spPr>
          <a:xfrm>
            <a:off x="76200" y="696912"/>
            <a:ext cx="8839200" cy="9540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system is using NRZ-I to transfer 10-Mbps data. What are the average signal rate and minimum bandwidth?</a:t>
            </a:r>
            <a:endParaRPr/>
          </a:p>
        </p:txBody>
      </p:sp>
      <p:grpSp>
        <p:nvGrpSpPr>
          <p:cNvPr id="264" name="Google Shape;264;p32"/>
          <p:cNvGrpSpPr/>
          <p:nvPr/>
        </p:nvGrpSpPr>
        <p:grpSpPr>
          <a:xfrm>
            <a:off x="0" y="0"/>
            <a:ext cx="9144000" cy="609600"/>
            <a:chOff x="0" y="2448"/>
            <a:chExt cx="5760" cy="384"/>
          </a:xfrm>
        </p:grpSpPr>
        <p:sp>
          <p:nvSpPr>
            <p:cNvPr id="265" name="Google Shape;265;p3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6" name="Google Shape;266;p32"/>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4.4</a:t>
              </a:r>
              <a:endParaRPr/>
            </a:p>
          </p:txBody>
        </p:sp>
      </p:grpSp>
      <p:sp>
        <p:nvSpPr>
          <p:cNvPr id="267" name="Google Shape;267;p32"/>
          <p:cNvSpPr txBox="1"/>
          <p:nvPr/>
        </p:nvSpPr>
        <p:spPr>
          <a:xfrm>
            <a:off x="76200" y="3873500"/>
            <a:ext cx="8839200" cy="18145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average signal rate is S = N/2 = 500 kbaud. The minimum bandwidth for this average baud rate is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B</a:t>
            </a:r>
            <a:r>
              <a:rPr lang="en-US" sz="2800" b="0" i="0" u="none" baseline="-25000">
                <a:solidFill>
                  <a:schemeClr val="dk1"/>
                </a:solidFill>
                <a:latin typeface="Times New Roman"/>
                <a:ea typeface="Times New Roman"/>
                <a:cs typeface="Times New Roman"/>
                <a:sym typeface="Times New Roman"/>
              </a:rPr>
              <a:t>min</a:t>
            </a:r>
            <a:r>
              <a:rPr lang="en-US" sz="2800" b="0" i="0" u="none">
                <a:solidFill>
                  <a:schemeClr val="dk1"/>
                </a:solidFill>
                <a:latin typeface="Times New Roman"/>
                <a:ea typeface="Times New Roman"/>
                <a:cs typeface="Times New Roman"/>
                <a:sym typeface="Times New Roman"/>
              </a:rPr>
              <a:t> = S = 500 kHz.</a:t>
            </a:r>
            <a:endParaRPr/>
          </a:p>
        </p:txBody>
      </p:sp>
      <p:sp>
        <p:nvSpPr>
          <p:cNvPr id="268" name="Google Shape;268;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p:nvPr/>
        </p:nvSpPr>
        <p:spPr>
          <a:xfrm>
            <a:off x="152400" y="102563"/>
            <a:ext cx="8153400" cy="461624"/>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400" b="1" i="1" u="none">
                <a:solidFill>
                  <a:srgbClr val="FF0000"/>
                </a:solidFill>
                <a:latin typeface="Times"/>
                <a:ea typeface="Times"/>
                <a:cs typeface="Times"/>
                <a:sym typeface="Times"/>
              </a:rPr>
              <a:t>Figure 4.7:  </a:t>
            </a:r>
            <a:r>
              <a:rPr lang="en-US" sz="2400" b="1" i="1" u="none">
                <a:solidFill>
                  <a:schemeClr val="dk1"/>
                </a:solidFill>
                <a:latin typeface="Times"/>
                <a:ea typeface="Times"/>
                <a:cs typeface="Times"/>
                <a:sym typeface="Times"/>
              </a:rPr>
              <a:t>Polar schemes (RZ)</a:t>
            </a:r>
            <a:endParaRPr sz="1600"/>
          </a:p>
        </p:txBody>
      </p:sp>
      <p:pic>
        <p:nvPicPr>
          <p:cNvPr id="275" name="Google Shape;275;p33"/>
          <p:cNvPicPr preferRelativeResize="0"/>
          <p:nvPr/>
        </p:nvPicPr>
        <p:blipFill rotWithShape="1">
          <a:blip r:embed="rId3">
            <a:alphaModFix/>
          </a:blip>
          <a:srcRect/>
          <a:stretch/>
        </p:blipFill>
        <p:spPr>
          <a:xfrm>
            <a:off x="498056" y="3997594"/>
            <a:ext cx="4413250" cy="1547812"/>
          </a:xfrm>
          <a:prstGeom prst="rect">
            <a:avLst/>
          </a:prstGeom>
          <a:noFill/>
          <a:ln>
            <a:noFill/>
          </a:ln>
        </p:spPr>
      </p:pic>
      <p:pic>
        <p:nvPicPr>
          <p:cNvPr id="276" name="Google Shape;276;p33"/>
          <p:cNvPicPr preferRelativeResize="0"/>
          <p:nvPr/>
        </p:nvPicPr>
        <p:blipFill rotWithShape="1">
          <a:blip r:embed="rId4">
            <a:alphaModFix/>
          </a:blip>
          <a:srcRect/>
          <a:stretch/>
        </p:blipFill>
        <p:spPr>
          <a:xfrm>
            <a:off x="5468937" y="3726131"/>
            <a:ext cx="2455862" cy="1819275"/>
          </a:xfrm>
          <a:prstGeom prst="rect">
            <a:avLst/>
          </a:prstGeom>
          <a:noFill/>
          <a:ln>
            <a:noFill/>
          </a:ln>
        </p:spPr>
      </p:pic>
      <p:cxnSp>
        <p:nvCxnSpPr>
          <p:cNvPr id="4" name="Elbow Connector 3"/>
          <p:cNvCxnSpPr/>
          <p:nvPr/>
        </p:nvCxnSpPr>
        <p:spPr>
          <a:xfrm flipV="1">
            <a:off x="2258704" y="1546808"/>
            <a:ext cx="709549" cy="692827"/>
          </a:xfrm>
          <a:prstGeom prst="bentConnector3">
            <a:avLst>
              <a:gd name="adj1" fmla="val 50001"/>
            </a:avLst>
          </a:prstGeom>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a:off x="5468937" y="1475399"/>
            <a:ext cx="1000874" cy="9479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13478" y="1249837"/>
            <a:ext cx="312906" cy="369332"/>
          </a:xfrm>
          <a:prstGeom prst="rect">
            <a:avLst/>
          </a:prstGeom>
          <a:noFill/>
        </p:spPr>
        <p:txBody>
          <a:bodyPr wrap="none" rtlCol="0">
            <a:spAutoFit/>
          </a:bodyPr>
          <a:lstStyle/>
          <a:p>
            <a:r>
              <a:rPr lang="en-US" sz="1800" dirty="0" smtClean="0"/>
              <a:t>0</a:t>
            </a:r>
            <a:endParaRPr lang="en-IN" sz="1800" dirty="0"/>
          </a:p>
        </p:txBody>
      </p:sp>
      <p:sp>
        <p:nvSpPr>
          <p:cNvPr id="10" name="TextBox 9"/>
          <p:cNvSpPr txBox="1"/>
          <p:nvPr/>
        </p:nvSpPr>
        <p:spPr>
          <a:xfrm>
            <a:off x="2108211" y="2165756"/>
            <a:ext cx="505267" cy="369332"/>
          </a:xfrm>
          <a:prstGeom prst="rect">
            <a:avLst/>
          </a:prstGeom>
          <a:noFill/>
        </p:spPr>
        <p:txBody>
          <a:bodyPr wrap="none" rtlCol="0">
            <a:spAutoFit/>
          </a:bodyPr>
          <a:lstStyle/>
          <a:p>
            <a:r>
              <a:rPr lang="en-US" sz="1800" dirty="0" smtClean="0"/>
              <a:t>-</a:t>
            </a:r>
            <a:r>
              <a:rPr lang="en-US" sz="1800" dirty="0" err="1" smtClean="0"/>
              <a:t>ve</a:t>
            </a:r>
            <a:endParaRPr lang="en-IN" sz="1800" dirty="0"/>
          </a:p>
        </p:txBody>
      </p:sp>
      <p:sp>
        <p:nvSpPr>
          <p:cNvPr id="11" name="TextBox 10"/>
          <p:cNvSpPr txBox="1"/>
          <p:nvPr/>
        </p:nvSpPr>
        <p:spPr>
          <a:xfrm>
            <a:off x="5468937" y="1144670"/>
            <a:ext cx="521297" cy="338554"/>
          </a:xfrm>
          <a:prstGeom prst="rect">
            <a:avLst/>
          </a:prstGeom>
          <a:noFill/>
        </p:spPr>
        <p:txBody>
          <a:bodyPr wrap="none" rtlCol="0">
            <a:spAutoFit/>
          </a:bodyPr>
          <a:lstStyle/>
          <a:p>
            <a:r>
              <a:rPr lang="en-US" sz="1600" dirty="0" smtClean="0"/>
              <a:t>+</a:t>
            </a:r>
            <a:r>
              <a:rPr lang="en-US" sz="1600" dirty="0" err="1" smtClean="0"/>
              <a:t>ve</a:t>
            </a:r>
            <a:endParaRPr lang="en-IN" sz="1600" dirty="0"/>
          </a:p>
        </p:txBody>
      </p:sp>
      <p:sp>
        <p:nvSpPr>
          <p:cNvPr id="12" name="TextBox 11"/>
          <p:cNvSpPr txBox="1"/>
          <p:nvPr/>
        </p:nvSpPr>
        <p:spPr>
          <a:xfrm>
            <a:off x="5990234" y="2423312"/>
            <a:ext cx="298480" cy="338554"/>
          </a:xfrm>
          <a:prstGeom prst="rect">
            <a:avLst/>
          </a:prstGeom>
          <a:noFill/>
        </p:spPr>
        <p:txBody>
          <a:bodyPr wrap="none" rtlCol="0">
            <a:spAutoFit/>
          </a:bodyPr>
          <a:lstStyle/>
          <a:p>
            <a:r>
              <a:rPr lang="en-US" sz="1600" dirty="0" smtClean="0"/>
              <a:t>0</a:t>
            </a:r>
            <a:endParaRPr lang="en-IN" sz="1600" dirty="0"/>
          </a:p>
        </p:txBody>
      </p:sp>
      <p:sp>
        <p:nvSpPr>
          <p:cNvPr id="13" name="TextBox 12"/>
          <p:cNvSpPr txBox="1"/>
          <p:nvPr/>
        </p:nvSpPr>
        <p:spPr>
          <a:xfrm>
            <a:off x="1202570" y="1893222"/>
            <a:ext cx="524503" cy="369332"/>
          </a:xfrm>
          <a:prstGeom prst="rect">
            <a:avLst/>
          </a:prstGeom>
          <a:noFill/>
        </p:spPr>
        <p:txBody>
          <a:bodyPr wrap="none" rtlCol="0">
            <a:spAutoFit/>
          </a:bodyPr>
          <a:lstStyle/>
          <a:p>
            <a:r>
              <a:rPr lang="en-US" sz="1800" dirty="0" smtClean="0"/>
              <a:t>0-&gt;</a:t>
            </a:r>
            <a:endParaRPr lang="en-IN" sz="1800" dirty="0"/>
          </a:p>
        </p:txBody>
      </p:sp>
      <p:sp>
        <p:nvSpPr>
          <p:cNvPr id="14" name="TextBox 13"/>
          <p:cNvSpPr txBox="1"/>
          <p:nvPr/>
        </p:nvSpPr>
        <p:spPr>
          <a:xfrm>
            <a:off x="4903321" y="1842027"/>
            <a:ext cx="524503" cy="369332"/>
          </a:xfrm>
          <a:prstGeom prst="rect">
            <a:avLst/>
          </a:prstGeom>
          <a:noFill/>
        </p:spPr>
        <p:txBody>
          <a:bodyPr wrap="none" rtlCol="0">
            <a:spAutoFit/>
          </a:bodyPr>
          <a:lstStyle/>
          <a:p>
            <a:r>
              <a:rPr lang="en-US" sz="1800" dirty="0" smtClean="0"/>
              <a:t>1-&gt;</a:t>
            </a:r>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2000"/>
                                        <p:tgtEl>
                                          <p:spTgt spid="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1822"/>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4.8:  </a:t>
            </a:r>
            <a:r>
              <a:rPr lang="en-US" sz="2000" b="1" i="1" u="none">
                <a:solidFill>
                  <a:schemeClr val="dk1"/>
                </a:solidFill>
                <a:latin typeface="Times"/>
                <a:ea typeface="Times"/>
                <a:cs typeface="Times"/>
                <a:sym typeface="Times"/>
              </a:rPr>
              <a:t>Polar biphase</a:t>
            </a:r>
            <a:endParaRPr/>
          </a:p>
        </p:txBody>
      </p:sp>
      <p:pic>
        <p:nvPicPr>
          <p:cNvPr id="283" name="Google Shape;283;p34"/>
          <p:cNvPicPr preferRelativeResize="0"/>
          <p:nvPr/>
        </p:nvPicPr>
        <p:blipFill rotWithShape="1">
          <a:blip r:embed="rId3">
            <a:alphaModFix/>
          </a:blip>
          <a:srcRect/>
          <a:stretch/>
        </p:blipFill>
        <p:spPr>
          <a:xfrm>
            <a:off x="356558" y="2842403"/>
            <a:ext cx="5700712" cy="3721100"/>
          </a:xfrm>
          <a:prstGeom prst="rect">
            <a:avLst/>
          </a:prstGeom>
          <a:noFill/>
          <a:ln>
            <a:noFill/>
          </a:ln>
        </p:spPr>
      </p:pic>
      <p:pic>
        <p:nvPicPr>
          <p:cNvPr id="284" name="Google Shape;284;p34"/>
          <p:cNvPicPr preferRelativeResize="0"/>
          <p:nvPr/>
        </p:nvPicPr>
        <p:blipFill rotWithShape="1">
          <a:blip r:embed="rId4">
            <a:alphaModFix/>
          </a:blip>
          <a:srcRect/>
          <a:stretch/>
        </p:blipFill>
        <p:spPr>
          <a:xfrm>
            <a:off x="6400800" y="4199656"/>
            <a:ext cx="2428875" cy="1800225"/>
          </a:xfrm>
          <a:prstGeom prst="rect">
            <a:avLst/>
          </a:prstGeom>
          <a:noFill/>
          <a:ln>
            <a:noFill/>
          </a:ln>
        </p:spPr>
      </p:pic>
      <p:cxnSp>
        <p:nvCxnSpPr>
          <p:cNvPr id="4" name="Elbow Connector 3"/>
          <p:cNvCxnSpPr/>
          <p:nvPr/>
        </p:nvCxnSpPr>
        <p:spPr>
          <a:xfrm>
            <a:off x="2434541" y="1179506"/>
            <a:ext cx="608910" cy="56660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flipV="1">
            <a:off x="750627" y="1197284"/>
            <a:ext cx="627797" cy="490617"/>
          </a:xfrm>
          <a:prstGeom prst="bentConnector3">
            <a:avLst>
              <a:gd name="adj1" fmla="val 50001"/>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6558" y="504596"/>
            <a:ext cx="1119217" cy="307777"/>
          </a:xfrm>
          <a:prstGeom prst="rect">
            <a:avLst/>
          </a:prstGeom>
          <a:noFill/>
        </p:spPr>
        <p:txBody>
          <a:bodyPr wrap="none" rtlCol="0">
            <a:spAutoFit/>
          </a:bodyPr>
          <a:lstStyle/>
          <a:p>
            <a:r>
              <a:rPr lang="en-US" dirty="0" smtClean="0"/>
              <a:t>Manchester</a:t>
            </a:r>
            <a:endParaRPr lang="en-IN" dirty="0"/>
          </a:p>
        </p:txBody>
      </p:sp>
      <p:sp>
        <p:nvSpPr>
          <p:cNvPr id="17" name="TextBox 16"/>
          <p:cNvSpPr txBox="1"/>
          <p:nvPr/>
        </p:nvSpPr>
        <p:spPr>
          <a:xfrm>
            <a:off x="1064525" y="924284"/>
            <a:ext cx="478016" cy="307777"/>
          </a:xfrm>
          <a:prstGeom prst="rect">
            <a:avLst/>
          </a:prstGeom>
          <a:noFill/>
        </p:spPr>
        <p:txBody>
          <a:bodyPr wrap="none" rtlCol="0">
            <a:spAutoFit/>
          </a:bodyPr>
          <a:lstStyle/>
          <a:p>
            <a:r>
              <a:rPr lang="en-US" dirty="0" smtClean="0"/>
              <a:t>+</a:t>
            </a:r>
            <a:r>
              <a:rPr lang="en-US" dirty="0" err="1" smtClean="0"/>
              <a:t>ve</a:t>
            </a:r>
            <a:endParaRPr lang="en-IN" dirty="0"/>
          </a:p>
        </p:txBody>
      </p:sp>
      <p:sp>
        <p:nvSpPr>
          <p:cNvPr id="18" name="TextBox 17"/>
          <p:cNvSpPr txBox="1"/>
          <p:nvPr/>
        </p:nvSpPr>
        <p:spPr>
          <a:xfrm>
            <a:off x="2434541" y="889507"/>
            <a:ext cx="478016" cy="307777"/>
          </a:xfrm>
          <a:prstGeom prst="rect">
            <a:avLst/>
          </a:prstGeom>
          <a:noFill/>
        </p:spPr>
        <p:txBody>
          <a:bodyPr wrap="none" rtlCol="0">
            <a:spAutoFit/>
          </a:bodyPr>
          <a:lstStyle/>
          <a:p>
            <a:r>
              <a:rPr lang="en-US" dirty="0" smtClean="0"/>
              <a:t>+</a:t>
            </a:r>
            <a:r>
              <a:rPr lang="en-US" dirty="0" err="1" smtClean="0"/>
              <a:t>ve</a:t>
            </a:r>
            <a:endParaRPr lang="en-IN" dirty="0"/>
          </a:p>
        </p:txBody>
      </p:sp>
      <p:sp>
        <p:nvSpPr>
          <p:cNvPr id="19" name="TextBox 18"/>
          <p:cNvSpPr txBox="1"/>
          <p:nvPr/>
        </p:nvSpPr>
        <p:spPr>
          <a:xfrm>
            <a:off x="756175" y="1704129"/>
            <a:ext cx="433132" cy="307777"/>
          </a:xfrm>
          <a:prstGeom prst="rect">
            <a:avLst/>
          </a:prstGeom>
          <a:noFill/>
        </p:spPr>
        <p:txBody>
          <a:bodyPr wrap="none" rtlCol="0">
            <a:spAutoFit/>
          </a:bodyPr>
          <a:lstStyle/>
          <a:p>
            <a:r>
              <a:rPr lang="en-US" dirty="0" smtClean="0"/>
              <a:t>-</a:t>
            </a:r>
            <a:r>
              <a:rPr lang="en-US" dirty="0" err="1" smtClean="0"/>
              <a:t>ve</a:t>
            </a:r>
            <a:endParaRPr lang="en-IN" dirty="0"/>
          </a:p>
        </p:txBody>
      </p:sp>
      <p:sp>
        <p:nvSpPr>
          <p:cNvPr id="20" name="TextBox 19"/>
          <p:cNvSpPr txBox="1"/>
          <p:nvPr/>
        </p:nvSpPr>
        <p:spPr>
          <a:xfrm>
            <a:off x="2738686" y="1818667"/>
            <a:ext cx="433132" cy="307777"/>
          </a:xfrm>
          <a:prstGeom prst="rect">
            <a:avLst/>
          </a:prstGeom>
          <a:noFill/>
        </p:spPr>
        <p:txBody>
          <a:bodyPr wrap="none" rtlCol="0">
            <a:spAutoFit/>
          </a:bodyPr>
          <a:lstStyle/>
          <a:p>
            <a:r>
              <a:rPr lang="en-US" dirty="0" smtClean="0"/>
              <a:t>-</a:t>
            </a:r>
            <a:r>
              <a:rPr lang="en-US" dirty="0" err="1" smtClean="0"/>
              <a:t>ve</a:t>
            </a:r>
            <a:endParaRPr lang="en-IN" dirty="0"/>
          </a:p>
        </p:txBody>
      </p:sp>
      <p:sp>
        <p:nvSpPr>
          <p:cNvPr id="21" name="TextBox 20"/>
          <p:cNvSpPr txBox="1"/>
          <p:nvPr/>
        </p:nvSpPr>
        <p:spPr>
          <a:xfrm>
            <a:off x="466575" y="1234350"/>
            <a:ext cx="447558" cy="307777"/>
          </a:xfrm>
          <a:prstGeom prst="rect">
            <a:avLst/>
          </a:prstGeom>
          <a:noFill/>
        </p:spPr>
        <p:txBody>
          <a:bodyPr wrap="none" rtlCol="0">
            <a:spAutoFit/>
          </a:bodyPr>
          <a:lstStyle/>
          <a:p>
            <a:r>
              <a:rPr lang="en-US" dirty="0" smtClean="0"/>
              <a:t>0-&gt;</a:t>
            </a:r>
            <a:endParaRPr lang="en-IN" dirty="0"/>
          </a:p>
        </p:txBody>
      </p:sp>
      <p:sp>
        <p:nvSpPr>
          <p:cNvPr id="22" name="TextBox 21"/>
          <p:cNvSpPr txBox="1"/>
          <p:nvPr/>
        </p:nvSpPr>
        <p:spPr>
          <a:xfrm>
            <a:off x="2046645" y="1360450"/>
            <a:ext cx="447558" cy="307777"/>
          </a:xfrm>
          <a:prstGeom prst="rect">
            <a:avLst/>
          </a:prstGeom>
          <a:noFill/>
        </p:spPr>
        <p:txBody>
          <a:bodyPr wrap="none" rtlCol="0">
            <a:spAutoFit/>
          </a:bodyPr>
          <a:lstStyle/>
          <a:p>
            <a:r>
              <a:rPr lang="en-US" dirty="0" smtClean="0"/>
              <a:t>1-&gt;</a:t>
            </a:r>
            <a:endParaRPr lang="en-IN" dirty="0"/>
          </a:p>
        </p:txBody>
      </p:sp>
      <p:sp>
        <p:nvSpPr>
          <p:cNvPr id="23" name="TextBox 22"/>
          <p:cNvSpPr txBox="1"/>
          <p:nvPr/>
        </p:nvSpPr>
        <p:spPr>
          <a:xfrm>
            <a:off x="4184803" y="889506"/>
            <a:ext cx="447558" cy="307777"/>
          </a:xfrm>
          <a:prstGeom prst="rect">
            <a:avLst/>
          </a:prstGeom>
          <a:noFill/>
        </p:spPr>
        <p:txBody>
          <a:bodyPr wrap="none" rtlCol="0">
            <a:spAutoFit/>
          </a:bodyPr>
          <a:lstStyle/>
          <a:p>
            <a:r>
              <a:rPr lang="en-US" dirty="0" smtClean="0"/>
              <a:t>0-&gt;</a:t>
            </a:r>
            <a:endParaRPr lang="en-IN" dirty="0"/>
          </a:p>
        </p:txBody>
      </p:sp>
      <p:sp>
        <p:nvSpPr>
          <p:cNvPr id="24" name="TextBox 23"/>
          <p:cNvSpPr txBox="1"/>
          <p:nvPr/>
        </p:nvSpPr>
        <p:spPr>
          <a:xfrm>
            <a:off x="4147347" y="1986478"/>
            <a:ext cx="447558" cy="307777"/>
          </a:xfrm>
          <a:prstGeom prst="rect">
            <a:avLst/>
          </a:prstGeom>
          <a:noFill/>
        </p:spPr>
        <p:txBody>
          <a:bodyPr wrap="none" rtlCol="0">
            <a:spAutoFit/>
          </a:bodyPr>
          <a:lstStyle/>
          <a:p>
            <a:r>
              <a:rPr lang="en-US" dirty="0" smtClean="0"/>
              <a:t>1-&gt;</a:t>
            </a:r>
            <a:endParaRPr lang="en-IN" dirty="0"/>
          </a:p>
        </p:txBody>
      </p:sp>
      <p:cxnSp>
        <p:nvCxnSpPr>
          <p:cNvPr id="27" name="Elbow Connector 26"/>
          <p:cNvCxnSpPr/>
          <p:nvPr/>
        </p:nvCxnSpPr>
        <p:spPr>
          <a:xfrm>
            <a:off x="4848797" y="1844206"/>
            <a:ext cx="791570" cy="546988"/>
          </a:xfrm>
          <a:prstGeom prst="bentConnector3">
            <a:avLst>
              <a:gd name="adj1" fmla="val 46552"/>
            </a:avLst>
          </a:prstGeom>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V="1">
            <a:off x="5894259" y="1746107"/>
            <a:ext cx="724905" cy="63413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9" name="Elbow Connector 258"/>
          <p:cNvCxnSpPr/>
          <p:nvPr/>
        </p:nvCxnSpPr>
        <p:spPr>
          <a:xfrm>
            <a:off x="5117910" y="333375"/>
            <a:ext cx="914400" cy="914400"/>
          </a:xfrm>
          <a:prstGeom prst="bentConnector3">
            <a:avLst>
              <a:gd name="adj1" fmla="val 57463"/>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5104263" y="301805"/>
            <a:ext cx="0" cy="928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Elbow Connector 266"/>
          <p:cNvCxnSpPr/>
          <p:nvPr/>
        </p:nvCxnSpPr>
        <p:spPr>
          <a:xfrm flipV="1">
            <a:off x="6527796" y="333375"/>
            <a:ext cx="1087441" cy="85977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V="1">
            <a:off x="6494404" y="333375"/>
            <a:ext cx="0" cy="86390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4"/>
                                        </p:tgtEl>
                                        <p:attrNameLst>
                                          <p:attrName>style.visibility</p:attrName>
                                        </p:attrNameLst>
                                      </p:cBhvr>
                                      <p:to>
                                        <p:strVal val="visible"/>
                                      </p:to>
                                    </p:set>
                                    <p:animEffect transition="in" filter="fade">
                                      <p:cBhvr>
                                        <p:cTn id="12" dur="1822"/>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5" name="Google Shape;95;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4: Outline</a:t>
            </a:r>
            <a:endParaRPr/>
          </a:p>
        </p:txBody>
      </p:sp>
      <p:sp>
        <p:nvSpPr>
          <p:cNvPr id="102" name="Google Shape;102;p17"/>
          <p:cNvSpPr txBox="1"/>
          <p:nvPr/>
        </p:nvSpPr>
        <p:spPr>
          <a:xfrm>
            <a:off x="152400" y="1066800"/>
            <a:ext cx="8458200" cy="11430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4.1   </a:t>
            </a:r>
            <a:r>
              <a:rPr lang="en-US" sz="3200" b="1" i="1" u="none">
                <a:solidFill>
                  <a:srgbClr val="3366FF"/>
                </a:solidFill>
                <a:latin typeface="Times New Roman"/>
                <a:ea typeface="Times New Roman"/>
                <a:cs typeface="Times New Roman"/>
                <a:sym typeface="Times New Roman"/>
              </a:rPr>
              <a:t>DIGITAL-TO-DIGITAL CONVERSION</a:t>
            </a:r>
            <a:endParaRPr sz="3200" b="1" i="1" u="none">
              <a:solidFill>
                <a:srgbClr val="C00000"/>
              </a:solidFill>
              <a:latin typeface="Times"/>
              <a:ea typeface="Times"/>
              <a:cs typeface="Times"/>
              <a:sym typeface="Times"/>
            </a:endParaRPr>
          </a:p>
          <a:p>
            <a:pPr marL="0" marR="0" lvl="0" indent="0" algn="just" rtl="0">
              <a:lnSpc>
                <a:spcPct val="200000"/>
              </a:lnSpc>
              <a:spcBef>
                <a:spcPts val="0"/>
              </a:spcBef>
              <a:spcAft>
                <a:spcPts val="0"/>
              </a:spcAft>
              <a:buClr>
                <a:schemeClr val="dk1"/>
              </a:buClr>
              <a:buSzPts val="2400"/>
              <a:buFont typeface="Arial"/>
              <a:buNone/>
            </a:pPr>
            <a:endParaRPr sz="2400" b="1" i="1" u="none">
              <a:solidFill>
                <a:srgbClr val="C00000"/>
              </a:solidFill>
              <a:latin typeface="Times"/>
              <a:ea typeface="Times"/>
              <a:cs typeface="Times"/>
              <a:sym typeface="Times"/>
            </a:endParaRPr>
          </a:p>
          <a:p>
            <a:pPr marL="0" marR="0" lvl="0" indent="0" algn="just" rtl="0">
              <a:lnSpc>
                <a:spcPct val="200000"/>
              </a:lnSpc>
              <a:spcBef>
                <a:spcPts val="1200"/>
              </a:spcBef>
              <a:spcAft>
                <a:spcPts val="0"/>
              </a:spcAft>
              <a:buClr>
                <a:srgbClr val="C00000"/>
              </a:buClr>
              <a:buSzPts val="2400"/>
              <a:buFont typeface="Palatino"/>
              <a:buNone/>
            </a:pPr>
            <a:r>
              <a:rPr lang="en-US" sz="2400" b="1" i="0" u="none">
                <a:solidFill>
                  <a:srgbClr val="C00000"/>
                </a:solidFill>
                <a:latin typeface="Palatino"/>
                <a:ea typeface="Palatino"/>
                <a:cs typeface="Palatino"/>
                <a:sym typeface="Palatino"/>
              </a:rPr>
              <a:t/>
            </a:r>
            <a:br>
              <a:rPr lang="en-US" sz="2400" b="1" i="0" u="none">
                <a:solidFill>
                  <a:srgbClr val="C00000"/>
                </a:solidFill>
                <a:latin typeface="Palatino"/>
                <a:ea typeface="Palatino"/>
                <a:cs typeface="Palatino"/>
                <a:sym typeface="Palatino"/>
              </a:rPr>
            </a:br>
            <a:endParaRPr/>
          </a:p>
        </p:txBody>
      </p:sp>
      <p:sp>
        <p:nvSpPr>
          <p:cNvPr id="103" name="Google Shape;103;p17"/>
          <p:cNvSpPr txBox="1"/>
          <p:nvPr/>
        </p:nvSpPr>
        <p:spPr>
          <a:xfrm>
            <a:off x="152400" y="2400300"/>
            <a:ext cx="8458200" cy="11430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4.2   </a:t>
            </a:r>
            <a:r>
              <a:rPr lang="en-US" sz="3200" b="1" i="1" u="none">
                <a:solidFill>
                  <a:srgbClr val="3366FF"/>
                </a:solidFill>
                <a:latin typeface="Times New Roman"/>
                <a:ea typeface="Times New Roman"/>
                <a:cs typeface="Times New Roman"/>
                <a:sym typeface="Times New Roman"/>
              </a:rPr>
              <a:t>ANALOG-TO-DIGITAL CONVERSION</a:t>
            </a:r>
            <a:endParaRPr sz="3200" b="1" i="1" u="none">
              <a:solidFill>
                <a:srgbClr val="C00000"/>
              </a:solidFill>
              <a:latin typeface="Times"/>
              <a:ea typeface="Times"/>
              <a:cs typeface="Times"/>
              <a:sym typeface="Times"/>
            </a:endParaRPr>
          </a:p>
          <a:p>
            <a:pPr marL="0" marR="0" lvl="0" indent="0" algn="just" rtl="0">
              <a:lnSpc>
                <a:spcPct val="200000"/>
              </a:lnSpc>
              <a:spcBef>
                <a:spcPts val="0"/>
              </a:spcBef>
              <a:spcAft>
                <a:spcPts val="0"/>
              </a:spcAft>
              <a:buClr>
                <a:schemeClr val="dk1"/>
              </a:buClr>
              <a:buSzPts val="2400"/>
              <a:buFont typeface="Arial"/>
              <a:buNone/>
            </a:pPr>
            <a:endParaRPr sz="2400" b="1" i="1" u="none">
              <a:solidFill>
                <a:srgbClr val="C00000"/>
              </a:solidFill>
              <a:latin typeface="Times"/>
              <a:ea typeface="Times"/>
              <a:cs typeface="Times"/>
              <a:sym typeface="Times"/>
            </a:endParaRPr>
          </a:p>
          <a:p>
            <a:pPr marL="0" marR="0" lvl="0" indent="0" algn="just" rtl="0">
              <a:lnSpc>
                <a:spcPct val="200000"/>
              </a:lnSpc>
              <a:spcBef>
                <a:spcPts val="1200"/>
              </a:spcBef>
              <a:spcAft>
                <a:spcPts val="0"/>
              </a:spcAft>
              <a:buClr>
                <a:srgbClr val="C00000"/>
              </a:buClr>
              <a:buSzPts val="2400"/>
              <a:buFont typeface="Palatino"/>
              <a:buNone/>
            </a:pPr>
            <a:r>
              <a:rPr lang="en-US" sz="2400" b="1" i="0" u="none">
                <a:solidFill>
                  <a:srgbClr val="C00000"/>
                </a:solidFill>
                <a:latin typeface="Palatino"/>
                <a:ea typeface="Palatino"/>
                <a:cs typeface="Palatino"/>
                <a:sym typeface="Palatino"/>
              </a:rPr>
              <a:t/>
            </a:r>
            <a:br>
              <a:rPr lang="en-US" sz="2400" b="1" i="0" u="none">
                <a:solidFill>
                  <a:srgbClr val="C00000"/>
                </a:solidFill>
                <a:latin typeface="Palatino"/>
                <a:ea typeface="Palatino"/>
                <a:cs typeface="Palatino"/>
                <a:sym typeface="Palatino"/>
              </a:rPr>
            </a:br>
            <a:endParaRPr/>
          </a:p>
        </p:txBody>
      </p:sp>
      <p:sp>
        <p:nvSpPr>
          <p:cNvPr id="104" name="Google Shape;104;p17"/>
          <p:cNvSpPr txBox="1"/>
          <p:nvPr/>
        </p:nvSpPr>
        <p:spPr>
          <a:xfrm>
            <a:off x="152400" y="3733800"/>
            <a:ext cx="8458200" cy="11430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4.1   </a:t>
            </a:r>
            <a:r>
              <a:rPr lang="en-US" sz="3200" b="1" i="1" u="none">
                <a:solidFill>
                  <a:srgbClr val="3366FF"/>
                </a:solidFill>
                <a:latin typeface="Times New Roman"/>
                <a:ea typeface="Times New Roman"/>
                <a:cs typeface="Times New Roman"/>
                <a:sym typeface="Times New Roman"/>
              </a:rPr>
              <a:t>TRANSMISSION MODES</a:t>
            </a:r>
            <a:endParaRPr sz="3200" b="1" i="1" u="none">
              <a:solidFill>
                <a:srgbClr val="C00000"/>
              </a:solidFill>
              <a:latin typeface="Times"/>
              <a:ea typeface="Times"/>
              <a:cs typeface="Times"/>
              <a:sym typeface="Times"/>
            </a:endParaRPr>
          </a:p>
          <a:p>
            <a:pPr marL="0" marR="0" lvl="0" indent="0" algn="just" rtl="0">
              <a:lnSpc>
                <a:spcPct val="200000"/>
              </a:lnSpc>
              <a:spcBef>
                <a:spcPts val="0"/>
              </a:spcBef>
              <a:spcAft>
                <a:spcPts val="0"/>
              </a:spcAft>
              <a:buClr>
                <a:schemeClr val="dk1"/>
              </a:buClr>
              <a:buSzPts val="2400"/>
              <a:buFont typeface="Arial"/>
              <a:buNone/>
            </a:pPr>
            <a:endParaRPr sz="2400" b="1" i="1" u="none">
              <a:solidFill>
                <a:srgbClr val="C00000"/>
              </a:solidFill>
              <a:latin typeface="Times"/>
              <a:ea typeface="Times"/>
              <a:cs typeface="Times"/>
              <a:sym typeface="Times"/>
            </a:endParaRPr>
          </a:p>
          <a:p>
            <a:pPr marL="0" marR="0" lvl="0" indent="0" algn="just" rtl="0">
              <a:lnSpc>
                <a:spcPct val="200000"/>
              </a:lnSpc>
              <a:spcBef>
                <a:spcPts val="1200"/>
              </a:spcBef>
              <a:spcAft>
                <a:spcPts val="0"/>
              </a:spcAft>
              <a:buClr>
                <a:srgbClr val="C00000"/>
              </a:buClr>
              <a:buSzPts val="2400"/>
              <a:buFont typeface="Palatino"/>
              <a:buNone/>
            </a:pPr>
            <a:r>
              <a:rPr lang="en-US" sz="2400" b="1" i="0" u="none">
                <a:solidFill>
                  <a:srgbClr val="C00000"/>
                </a:solidFill>
                <a:latin typeface="Palatino"/>
                <a:ea typeface="Palatino"/>
                <a:cs typeface="Palatino"/>
                <a:sym typeface="Palatino"/>
              </a:rPr>
              <a:t/>
            </a:r>
            <a:br>
              <a:rPr lang="en-US" sz="2400" b="1" i="0" u="none">
                <a:solidFill>
                  <a:srgbClr val="C00000"/>
                </a:solidFill>
                <a:latin typeface="Palatino"/>
                <a:ea typeface="Palatino"/>
                <a:cs typeface="Palatino"/>
                <a:sym typeface="Palatino"/>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xEl>
                                              <p:pRg st="1" end="1"/>
                                            </p:txEl>
                                          </p:spTgt>
                                        </p:tgtEl>
                                        <p:attrNameLst>
                                          <p:attrName>style.visibility</p:attrName>
                                        </p:attrNameLst>
                                      </p:cBhvr>
                                      <p:to>
                                        <p:strVal val="visible"/>
                                      </p:to>
                                    </p:set>
                                    <p:animEffect transition="in" filter="fade">
                                      <p:cBhvr>
                                        <p:cTn id="12" dur="500"/>
                                        <p:tgtEl>
                                          <p:spTgt spid="1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xEl>
                                              <p:pRg st="2" end="2"/>
                                            </p:txEl>
                                          </p:spTgt>
                                        </p:tgtEl>
                                        <p:attrNameLst>
                                          <p:attrName>style.visibility</p:attrName>
                                        </p:attrNameLst>
                                      </p:cBhvr>
                                      <p:to>
                                        <p:strVal val="visible"/>
                                      </p:to>
                                    </p:set>
                                    <p:animEffect transition="in" filter="fade">
                                      <p:cBhvr>
                                        <p:cTn id="17" dur="500"/>
                                        <p:tgtEl>
                                          <p:spTgt spid="1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
                                            <p:txEl>
                                              <p:pRg st="0" end="0"/>
                                            </p:txEl>
                                          </p:spTgt>
                                        </p:tgtEl>
                                        <p:attrNameLst>
                                          <p:attrName>style.visibility</p:attrName>
                                        </p:attrNameLst>
                                      </p:cBhvr>
                                      <p:to>
                                        <p:strVal val="visible"/>
                                      </p:to>
                                    </p:set>
                                    <p:animEffect transition="in" filter="fade">
                                      <p:cBhvr>
                                        <p:cTn id="22" dur="500"/>
                                        <p:tgtEl>
                                          <p:spTgt spid="10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
                                            <p:txEl>
                                              <p:pRg st="1" end="1"/>
                                            </p:txEl>
                                          </p:spTgt>
                                        </p:tgtEl>
                                        <p:attrNameLst>
                                          <p:attrName>style.visibility</p:attrName>
                                        </p:attrNameLst>
                                      </p:cBhvr>
                                      <p:to>
                                        <p:strVal val="visible"/>
                                      </p:to>
                                    </p:set>
                                    <p:animEffect transition="in" filter="fade">
                                      <p:cBhvr>
                                        <p:cTn id="27" dur="500"/>
                                        <p:tgtEl>
                                          <p:spTgt spid="10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
                                            <p:txEl>
                                              <p:pRg st="2" end="2"/>
                                            </p:txEl>
                                          </p:spTgt>
                                        </p:tgtEl>
                                        <p:attrNameLst>
                                          <p:attrName>style.visibility</p:attrName>
                                        </p:attrNameLst>
                                      </p:cBhvr>
                                      <p:to>
                                        <p:strVal val="visible"/>
                                      </p:to>
                                    </p:set>
                                    <p:animEffect transition="in" filter="fade">
                                      <p:cBhvr>
                                        <p:cTn id="32" dur="500"/>
                                        <p:tgtEl>
                                          <p:spTgt spid="10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
                                            <p:txEl>
                                              <p:pRg st="0" end="0"/>
                                            </p:txEl>
                                          </p:spTgt>
                                        </p:tgtEl>
                                        <p:attrNameLst>
                                          <p:attrName>style.visibility</p:attrName>
                                        </p:attrNameLst>
                                      </p:cBhvr>
                                      <p:to>
                                        <p:strVal val="visible"/>
                                      </p:to>
                                    </p:set>
                                    <p:animEffect transition="in" filter="fade">
                                      <p:cBhvr>
                                        <p:cTn id="37" dur="500"/>
                                        <p:tgtEl>
                                          <p:spTgt spid="10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4">
                                            <p:txEl>
                                              <p:pRg st="1" end="1"/>
                                            </p:txEl>
                                          </p:spTgt>
                                        </p:tgtEl>
                                        <p:attrNameLst>
                                          <p:attrName>style.visibility</p:attrName>
                                        </p:attrNameLst>
                                      </p:cBhvr>
                                      <p:to>
                                        <p:strVal val="visible"/>
                                      </p:to>
                                    </p:set>
                                    <p:animEffect transition="in" filter="fade">
                                      <p:cBhvr>
                                        <p:cTn id="42" dur="500"/>
                                        <p:tgtEl>
                                          <p:spTgt spid="10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4">
                                            <p:txEl>
                                              <p:pRg st="2" end="2"/>
                                            </p:txEl>
                                          </p:spTgt>
                                        </p:tgtEl>
                                        <p:attrNameLst>
                                          <p:attrName>style.visibility</p:attrName>
                                        </p:attrNameLst>
                                      </p:cBhvr>
                                      <p:to>
                                        <p:strVal val="visible"/>
                                      </p:to>
                                    </p:set>
                                    <p:animEffect transition="in" filter="fade">
                                      <p:cBhvr>
                                        <p:cTn id="47" dur="500"/>
                                        <p:tgtEl>
                                          <p:spTgt spid="1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4.9:  </a:t>
            </a:r>
            <a:r>
              <a:rPr lang="en-US" sz="2000" b="1" i="1" u="none">
                <a:solidFill>
                  <a:schemeClr val="dk1"/>
                </a:solidFill>
                <a:latin typeface="Times"/>
                <a:ea typeface="Times"/>
                <a:cs typeface="Times"/>
                <a:sym typeface="Times"/>
              </a:rPr>
              <a:t>Bipolar schemes: AMI and pseudoternary</a:t>
            </a:r>
            <a:endParaRPr/>
          </a:p>
        </p:txBody>
      </p:sp>
      <p:pic>
        <p:nvPicPr>
          <p:cNvPr id="291" name="Google Shape;291;p35"/>
          <p:cNvPicPr preferRelativeResize="0"/>
          <p:nvPr/>
        </p:nvPicPr>
        <p:blipFill rotWithShape="1">
          <a:blip r:embed="rId3">
            <a:alphaModFix/>
          </a:blip>
          <a:srcRect/>
          <a:stretch/>
        </p:blipFill>
        <p:spPr>
          <a:xfrm>
            <a:off x="452887" y="4166559"/>
            <a:ext cx="5638800" cy="2192337"/>
          </a:xfrm>
          <a:prstGeom prst="rect">
            <a:avLst/>
          </a:prstGeom>
          <a:noFill/>
          <a:ln>
            <a:noFill/>
          </a:ln>
        </p:spPr>
      </p:pic>
      <p:pic>
        <p:nvPicPr>
          <p:cNvPr id="292" name="Google Shape;292;p35"/>
          <p:cNvPicPr preferRelativeResize="0"/>
          <p:nvPr/>
        </p:nvPicPr>
        <p:blipFill rotWithShape="1">
          <a:blip r:embed="rId4">
            <a:alphaModFix/>
          </a:blip>
          <a:srcRect/>
          <a:stretch/>
        </p:blipFill>
        <p:spPr>
          <a:xfrm>
            <a:off x="6445370" y="4547559"/>
            <a:ext cx="2265362" cy="1811337"/>
          </a:xfrm>
          <a:prstGeom prst="rect">
            <a:avLst/>
          </a:prstGeom>
          <a:noFill/>
          <a:ln>
            <a:noFill/>
          </a:ln>
        </p:spPr>
      </p:pic>
      <p:sp>
        <p:nvSpPr>
          <p:cNvPr id="2" name="TextBox 1"/>
          <p:cNvSpPr txBox="1"/>
          <p:nvPr/>
        </p:nvSpPr>
        <p:spPr>
          <a:xfrm>
            <a:off x="152400" y="966159"/>
            <a:ext cx="9153468" cy="1569660"/>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AMI:- 0 bit on base line and when 1 come on upper side than when next </a:t>
            </a:r>
          </a:p>
          <a:p>
            <a:r>
              <a:rPr lang="en-US" sz="2400" dirty="0">
                <a:solidFill>
                  <a:srgbClr val="00B0F0"/>
                </a:solidFill>
                <a:latin typeface="Times New Roman" panose="02020603050405020304" pitchFamily="18" charset="0"/>
                <a:cs typeface="Times New Roman" panose="02020603050405020304" pitchFamily="18" charset="0"/>
              </a:rPr>
              <a:t> </a:t>
            </a:r>
            <a:r>
              <a:rPr lang="en-US" sz="2400" dirty="0" smtClean="0">
                <a:solidFill>
                  <a:srgbClr val="00B0F0"/>
                </a:solidFill>
                <a:latin typeface="Times New Roman" panose="02020603050405020304" pitchFamily="18" charset="0"/>
                <a:cs typeface="Times New Roman" panose="02020603050405020304" pitchFamily="18" charset="0"/>
              </a:rPr>
              <a:t>           time 1 bit come it go to lower side</a:t>
            </a:r>
          </a:p>
          <a:p>
            <a:r>
              <a:rPr lang="en-US" sz="2400" dirty="0" err="1" smtClean="0">
                <a:solidFill>
                  <a:srgbClr val="00B0F0"/>
                </a:solidFill>
                <a:latin typeface="Times New Roman" panose="02020603050405020304" pitchFamily="18" charset="0"/>
                <a:cs typeface="Times New Roman" panose="02020603050405020304" pitchFamily="18" charset="0"/>
              </a:rPr>
              <a:t>Pseudoternary</a:t>
            </a:r>
            <a:r>
              <a:rPr lang="en-US" sz="2400" dirty="0" smtClean="0">
                <a:solidFill>
                  <a:srgbClr val="00B0F0"/>
                </a:solidFill>
                <a:latin typeface="Times New Roman" panose="02020603050405020304" pitchFamily="18" charset="0"/>
                <a:cs typeface="Times New Roman" panose="02020603050405020304" pitchFamily="18" charset="0"/>
              </a:rPr>
              <a:t>:-1 bit on base line and when 0 firstly come on upper side </a:t>
            </a:r>
          </a:p>
          <a:p>
            <a:r>
              <a:rPr lang="en-US" sz="2400" dirty="0" smtClean="0">
                <a:solidFill>
                  <a:srgbClr val="00B0F0"/>
                </a:solidFill>
                <a:latin typeface="Times New Roman" panose="02020603050405020304" pitchFamily="18" charset="0"/>
                <a:cs typeface="Times New Roman" panose="02020603050405020304" pitchFamily="18" charset="0"/>
              </a:rPr>
              <a:t>		  than when next time 0 bit is come it go to lower side</a:t>
            </a:r>
            <a:endParaRPr lang="en-IN" sz="24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2000"/>
                                        <p:tgtEl>
                                          <p:spTgt spid="2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2"/>
                                        </p:tgtEl>
                                        <p:attrNameLst>
                                          <p:attrName>style.visibility</p:attrName>
                                        </p:attrNameLst>
                                      </p:cBhvr>
                                      <p:to>
                                        <p:strVal val="visible"/>
                                      </p:to>
                                    </p:set>
                                    <p:animEffect transition="in" filter="fade">
                                      <p:cBhvr>
                                        <p:cTn id="12" dur="1822"/>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4.10:  </a:t>
            </a:r>
            <a:r>
              <a:rPr lang="en-US" sz="2000" b="1" i="1" u="none">
                <a:solidFill>
                  <a:schemeClr val="dk1"/>
                </a:solidFill>
                <a:latin typeface="Times"/>
                <a:ea typeface="Times"/>
                <a:cs typeface="Times"/>
                <a:sym typeface="Times"/>
              </a:rPr>
              <a:t>Multilevel: 2B1Q</a:t>
            </a:r>
            <a:endParaRPr/>
          </a:p>
        </p:txBody>
      </p:sp>
      <p:pic>
        <p:nvPicPr>
          <p:cNvPr id="299" name="Google Shape;299;p36"/>
          <p:cNvPicPr preferRelativeResize="0"/>
          <p:nvPr/>
        </p:nvPicPr>
        <p:blipFill rotWithShape="1">
          <a:blip r:embed="rId3">
            <a:alphaModFix/>
          </a:blip>
          <a:srcRect/>
          <a:stretch/>
        </p:blipFill>
        <p:spPr>
          <a:xfrm>
            <a:off x="285750" y="2370137"/>
            <a:ext cx="4743450" cy="2582862"/>
          </a:xfrm>
          <a:prstGeom prst="rect">
            <a:avLst/>
          </a:prstGeom>
          <a:noFill/>
          <a:ln>
            <a:noFill/>
          </a:ln>
        </p:spPr>
      </p:pic>
      <p:pic>
        <p:nvPicPr>
          <p:cNvPr id="300" name="Google Shape;300;p36"/>
          <p:cNvPicPr preferRelativeResize="0"/>
          <p:nvPr/>
        </p:nvPicPr>
        <p:blipFill rotWithShape="1">
          <a:blip r:embed="rId4">
            <a:alphaModFix/>
          </a:blip>
          <a:srcRect/>
          <a:stretch/>
        </p:blipFill>
        <p:spPr>
          <a:xfrm>
            <a:off x="5334000" y="2487612"/>
            <a:ext cx="3055937" cy="2320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500"/>
                                        <p:tgtEl>
                                          <p:spTgt spid="2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0"/>
                                        </p:tgtEl>
                                        <p:attrNameLst>
                                          <p:attrName>style.visibility</p:attrName>
                                        </p:attrNameLst>
                                      </p:cBhvr>
                                      <p:to>
                                        <p:strVal val="visible"/>
                                      </p:to>
                                    </p:set>
                                    <p:animEffect transition="in" filter="fade">
                                      <p:cBhvr>
                                        <p:cTn id="12" dur="1822"/>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4.11:  </a:t>
            </a:r>
            <a:r>
              <a:rPr lang="en-US" sz="2000" b="1" i="1" u="none">
                <a:solidFill>
                  <a:schemeClr val="dk1"/>
                </a:solidFill>
                <a:latin typeface="Times"/>
                <a:ea typeface="Times"/>
                <a:cs typeface="Times"/>
                <a:sym typeface="Times"/>
              </a:rPr>
              <a:t>Multilevel: 8B6T</a:t>
            </a:r>
            <a:endParaRPr/>
          </a:p>
        </p:txBody>
      </p:sp>
      <p:pic>
        <p:nvPicPr>
          <p:cNvPr id="307" name="Google Shape;307;p37"/>
          <p:cNvPicPr preferRelativeResize="0"/>
          <p:nvPr/>
        </p:nvPicPr>
        <p:blipFill rotWithShape="1">
          <a:blip r:embed="rId3">
            <a:alphaModFix/>
          </a:blip>
          <a:srcRect/>
          <a:stretch/>
        </p:blipFill>
        <p:spPr>
          <a:xfrm>
            <a:off x="533400" y="2514600"/>
            <a:ext cx="8156575" cy="18811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5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4.12:  </a:t>
            </a:r>
            <a:r>
              <a:rPr lang="en-US" sz="2000" b="1" i="1" u="none">
                <a:solidFill>
                  <a:schemeClr val="dk1"/>
                </a:solidFill>
                <a:latin typeface="Times"/>
                <a:ea typeface="Times"/>
                <a:cs typeface="Times"/>
                <a:sym typeface="Times"/>
              </a:rPr>
              <a:t>Multilevel: 4D-PAMS scheme</a:t>
            </a:r>
            <a:endParaRPr/>
          </a:p>
        </p:txBody>
      </p:sp>
      <p:pic>
        <p:nvPicPr>
          <p:cNvPr id="314" name="Google Shape;314;p38"/>
          <p:cNvPicPr preferRelativeResize="0"/>
          <p:nvPr/>
        </p:nvPicPr>
        <p:blipFill rotWithShape="1">
          <a:blip r:embed="rId3">
            <a:alphaModFix/>
          </a:blip>
          <a:srcRect/>
          <a:stretch/>
        </p:blipFill>
        <p:spPr>
          <a:xfrm>
            <a:off x="304800" y="1662112"/>
            <a:ext cx="8307387" cy="3679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3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4.13:  </a:t>
            </a:r>
            <a:r>
              <a:rPr lang="en-US" sz="2000" b="1" i="1" u="none">
                <a:solidFill>
                  <a:schemeClr val="dk1"/>
                </a:solidFill>
                <a:latin typeface="Times"/>
                <a:ea typeface="Times"/>
                <a:cs typeface="Times"/>
                <a:sym typeface="Times"/>
              </a:rPr>
              <a:t>Multi-transition MLT-3 scheme</a:t>
            </a:r>
            <a:endParaRPr/>
          </a:p>
        </p:txBody>
      </p:sp>
      <p:pic>
        <p:nvPicPr>
          <p:cNvPr id="321" name="Google Shape;321;p39"/>
          <p:cNvPicPr preferRelativeResize="0"/>
          <p:nvPr/>
        </p:nvPicPr>
        <p:blipFill rotWithShape="1">
          <a:blip r:embed="rId3">
            <a:alphaModFix/>
          </a:blip>
          <a:srcRect/>
          <a:stretch/>
        </p:blipFill>
        <p:spPr>
          <a:xfrm>
            <a:off x="231775" y="990600"/>
            <a:ext cx="4873625" cy="2178050"/>
          </a:xfrm>
          <a:prstGeom prst="rect">
            <a:avLst/>
          </a:prstGeom>
          <a:noFill/>
          <a:ln>
            <a:noFill/>
          </a:ln>
        </p:spPr>
      </p:pic>
      <p:pic>
        <p:nvPicPr>
          <p:cNvPr id="322" name="Google Shape;322;p39"/>
          <p:cNvPicPr preferRelativeResize="0"/>
          <p:nvPr/>
        </p:nvPicPr>
        <p:blipFill rotWithShape="1">
          <a:blip r:embed="rId4">
            <a:alphaModFix/>
          </a:blip>
          <a:srcRect/>
          <a:stretch/>
        </p:blipFill>
        <p:spPr>
          <a:xfrm>
            <a:off x="231775" y="4267200"/>
            <a:ext cx="4843462" cy="2146300"/>
          </a:xfrm>
          <a:prstGeom prst="rect">
            <a:avLst/>
          </a:prstGeom>
          <a:noFill/>
          <a:ln>
            <a:noFill/>
          </a:ln>
        </p:spPr>
      </p:pic>
      <p:pic>
        <p:nvPicPr>
          <p:cNvPr id="323" name="Google Shape;323;p39"/>
          <p:cNvPicPr preferRelativeResize="0"/>
          <p:nvPr/>
        </p:nvPicPr>
        <p:blipFill rotWithShape="1">
          <a:blip r:embed="rId5">
            <a:alphaModFix/>
          </a:blip>
          <a:srcRect/>
          <a:stretch/>
        </p:blipFill>
        <p:spPr>
          <a:xfrm>
            <a:off x="5083175" y="2608262"/>
            <a:ext cx="3832225" cy="24209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3"/>
                                        </p:tgtEl>
                                        <p:attrNameLst>
                                          <p:attrName>style.visibility</p:attrName>
                                        </p:attrNameLst>
                                      </p:cBhvr>
                                      <p:to>
                                        <p:strVal val="visible"/>
                                      </p:to>
                                    </p:set>
                                    <p:animEffect transition="in" filter="fade">
                                      <p:cBhvr>
                                        <p:cTn id="15"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40"/>
          <p:cNvPicPr preferRelativeResize="0"/>
          <p:nvPr/>
        </p:nvPicPr>
        <p:blipFill rotWithShape="1">
          <a:blip r:embed="rId3">
            <a:alphaModFix/>
          </a:blip>
          <a:srcRect/>
          <a:stretch/>
        </p:blipFill>
        <p:spPr>
          <a:xfrm>
            <a:off x="0" y="-6350"/>
            <a:ext cx="701675" cy="555625"/>
          </a:xfrm>
          <a:prstGeom prst="rect">
            <a:avLst/>
          </a:prstGeom>
          <a:noFill/>
          <a:ln>
            <a:noFill/>
          </a:ln>
        </p:spPr>
      </p:pic>
      <p:sp>
        <p:nvSpPr>
          <p:cNvPr id="330" name="Google Shape;330;p40"/>
          <p:cNvSpPr txBox="1"/>
          <p:nvPr/>
        </p:nvSpPr>
        <p:spPr>
          <a:xfrm>
            <a:off x="838200" y="71437"/>
            <a:ext cx="8153400" cy="461962"/>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4.1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Summary of line coding schemes</a:t>
            </a:r>
            <a:endParaRPr/>
          </a:p>
        </p:txBody>
      </p:sp>
      <p:pic>
        <p:nvPicPr>
          <p:cNvPr id="331" name="Google Shape;331;p40"/>
          <p:cNvPicPr preferRelativeResize="0"/>
          <p:nvPr/>
        </p:nvPicPr>
        <p:blipFill rotWithShape="1">
          <a:blip r:embed="rId4">
            <a:alphaModFix/>
          </a:blip>
          <a:srcRect/>
          <a:stretch/>
        </p:blipFill>
        <p:spPr>
          <a:xfrm>
            <a:off x="350837" y="1905000"/>
            <a:ext cx="8259762" cy="3733800"/>
          </a:xfrm>
          <a:prstGeom prst="rect">
            <a:avLst/>
          </a:prstGeom>
          <a:noFill/>
          <a:ln>
            <a:noFill/>
          </a:ln>
        </p:spPr>
      </p:pic>
      <p:sp>
        <p:nvSpPr>
          <p:cNvPr id="332" name="Google Shape;332;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9" name="Google Shape;339;p4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0" name="Google Shape;340;p4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1" name="Google Shape;341;p4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2" name="Google Shape;342;p4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3" name="Google Shape;343;p4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4" name="Google Shape;344;p4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45" name="Google Shape;345;p41"/>
          <p:cNvSpPr txBox="1"/>
          <p:nvPr/>
        </p:nvSpPr>
        <p:spPr>
          <a:xfrm>
            <a:off x="1143000" y="0"/>
            <a:ext cx="3905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4.4.3  Block Coding</a:t>
            </a:r>
            <a:endParaRPr/>
          </a:p>
        </p:txBody>
      </p:sp>
      <p:sp>
        <p:nvSpPr>
          <p:cNvPr id="346" name="Google Shape;346;p41"/>
          <p:cNvSpPr txBox="1"/>
          <p:nvPr/>
        </p:nvSpPr>
        <p:spPr>
          <a:xfrm>
            <a:off x="381000" y="1293812"/>
            <a:ext cx="7924800" cy="31083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We need redundancy to ensure synchronization and to provide some kind of inherent error detecting. Block coding can give us this redundancy and improve the performance of line coding. In general, block coding changes a block of m bits into a block of n bits, where n is larger than m. </a:t>
            </a:r>
            <a:r>
              <a:rPr lang="en-US" sz="2800" b="1" i="1" u="none" dirty="0">
                <a:solidFill>
                  <a:schemeClr val="dk1"/>
                </a:solidFill>
                <a:latin typeface="Times New Roman"/>
                <a:ea typeface="Times New Roman"/>
                <a:cs typeface="Times New Roman"/>
                <a:sym typeface="Times New Roman"/>
              </a:rPr>
              <a:t>Block coding is referred to as an </a:t>
            </a:r>
            <a:r>
              <a:rPr lang="en-US" sz="2800" b="1" i="1" u="none" dirty="0" err="1">
                <a:solidFill>
                  <a:schemeClr val="dk1"/>
                </a:solidFill>
                <a:latin typeface="Times New Roman"/>
                <a:ea typeface="Times New Roman"/>
                <a:cs typeface="Times New Roman"/>
                <a:sym typeface="Times New Roman"/>
              </a:rPr>
              <a:t>mB</a:t>
            </a:r>
            <a:r>
              <a:rPr lang="en-US" sz="2800" b="1" i="1" u="none" dirty="0">
                <a:solidFill>
                  <a:schemeClr val="dk1"/>
                </a:solidFill>
                <a:latin typeface="Times New Roman"/>
                <a:ea typeface="Times New Roman"/>
                <a:cs typeface="Times New Roman"/>
                <a:sym typeface="Times New Roman"/>
              </a:rPr>
              <a:t>/</a:t>
            </a:r>
            <a:r>
              <a:rPr lang="en-US" sz="2800" b="1" i="1" u="none" dirty="0" err="1">
                <a:solidFill>
                  <a:schemeClr val="dk1"/>
                </a:solidFill>
                <a:latin typeface="Times New Roman"/>
                <a:ea typeface="Times New Roman"/>
                <a:cs typeface="Times New Roman"/>
                <a:sym typeface="Times New Roman"/>
              </a:rPr>
              <a:t>nB</a:t>
            </a:r>
            <a:r>
              <a:rPr lang="en-US" sz="2800" b="1" i="1" u="none" dirty="0">
                <a:solidFill>
                  <a:schemeClr val="dk1"/>
                </a:solidFill>
                <a:latin typeface="Times New Roman"/>
                <a:ea typeface="Times New Roman"/>
                <a:cs typeface="Times New Roman"/>
                <a:sym typeface="Times New Roman"/>
              </a:rPr>
              <a:t> encoding technique.</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4.14:  </a:t>
            </a:r>
            <a:r>
              <a:rPr lang="en-US" sz="2000" b="1" i="1" u="none">
                <a:solidFill>
                  <a:schemeClr val="dk1"/>
                </a:solidFill>
                <a:latin typeface="Times"/>
                <a:ea typeface="Times"/>
                <a:cs typeface="Times"/>
                <a:sym typeface="Times"/>
              </a:rPr>
              <a:t>Block coding concept</a:t>
            </a:r>
            <a:endParaRPr/>
          </a:p>
        </p:txBody>
      </p:sp>
      <p:pic>
        <p:nvPicPr>
          <p:cNvPr id="353" name="Google Shape;353;p42"/>
          <p:cNvPicPr preferRelativeResize="0"/>
          <p:nvPr/>
        </p:nvPicPr>
        <p:blipFill rotWithShape="1">
          <a:blip r:embed="rId3">
            <a:alphaModFix/>
          </a:blip>
          <a:srcRect/>
          <a:stretch/>
        </p:blipFill>
        <p:spPr>
          <a:xfrm>
            <a:off x="458787" y="2709862"/>
            <a:ext cx="8304212" cy="14049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2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3"/>
          <p:cNvSpPr txBox="1"/>
          <p:nvPr/>
        </p:nvSpPr>
        <p:spPr>
          <a:xfrm>
            <a:off x="152400" y="133350"/>
            <a:ext cx="87630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4.15:  </a:t>
            </a:r>
            <a:r>
              <a:rPr lang="en-US" sz="2000" b="1" i="1" u="none">
                <a:solidFill>
                  <a:schemeClr val="dk1"/>
                </a:solidFill>
                <a:latin typeface="Times"/>
                <a:ea typeface="Times"/>
                <a:cs typeface="Times"/>
                <a:sym typeface="Times"/>
              </a:rPr>
              <a:t>Using block coding 4B/5B with NRZ-I line coding scheme</a:t>
            </a:r>
            <a:endParaRPr/>
          </a:p>
        </p:txBody>
      </p:sp>
      <p:pic>
        <p:nvPicPr>
          <p:cNvPr id="360" name="Google Shape;360;p43"/>
          <p:cNvPicPr preferRelativeResize="0"/>
          <p:nvPr/>
        </p:nvPicPr>
        <p:blipFill rotWithShape="1">
          <a:blip r:embed="rId3">
            <a:alphaModFix/>
          </a:blip>
          <a:srcRect/>
          <a:stretch/>
        </p:blipFill>
        <p:spPr>
          <a:xfrm>
            <a:off x="360362" y="2438400"/>
            <a:ext cx="8250237" cy="17287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2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44"/>
          <p:cNvPicPr preferRelativeResize="0"/>
          <p:nvPr/>
        </p:nvPicPr>
        <p:blipFill rotWithShape="1">
          <a:blip r:embed="rId3">
            <a:alphaModFix/>
          </a:blip>
          <a:srcRect/>
          <a:stretch/>
        </p:blipFill>
        <p:spPr>
          <a:xfrm>
            <a:off x="0" y="-6350"/>
            <a:ext cx="701675" cy="555625"/>
          </a:xfrm>
          <a:prstGeom prst="rect">
            <a:avLst/>
          </a:prstGeom>
          <a:noFill/>
          <a:ln>
            <a:noFill/>
          </a:ln>
        </p:spPr>
      </p:pic>
      <p:sp>
        <p:nvSpPr>
          <p:cNvPr id="367" name="Google Shape;367;p44"/>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4.2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4B/5B mapping codes</a:t>
            </a:r>
            <a:endParaRPr/>
          </a:p>
        </p:txBody>
      </p:sp>
      <p:pic>
        <p:nvPicPr>
          <p:cNvPr id="368" name="Google Shape;368;p44"/>
          <p:cNvPicPr preferRelativeResize="0"/>
          <p:nvPr/>
        </p:nvPicPr>
        <p:blipFill rotWithShape="1">
          <a:blip r:embed="rId4">
            <a:alphaModFix/>
          </a:blip>
          <a:srcRect/>
          <a:stretch/>
        </p:blipFill>
        <p:spPr>
          <a:xfrm>
            <a:off x="381000" y="1143000"/>
            <a:ext cx="8289925" cy="5211762"/>
          </a:xfrm>
          <a:prstGeom prst="rect">
            <a:avLst/>
          </a:prstGeom>
          <a:noFill/>
          <a:ln>
            <a:noFill/>
          </a:ln>
        </p:spPr>
      </p:pic>
      <p:sp>
        <p:nvSpPr>
          <p:cNvPr id="369" name="Google Shape;369;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0" name="Google Shape;110;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1" name="Google Shape;111;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1066800" y="-76200"/>
            <a:ext cx="46736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Chapter4: Objective</a:t>
            </a:r>
            <a:endParaRPr/>
          </a:p>
        </p:txBody>
      </p:sp>
      <p:sp>
        <p:nvSpPr>
          <p:cNvPr id="117" name="Google Shape;117;p18"/>
          <p:cNvSpPr txBox="1"/>
          <p:nvPr/>
        </p:nvSpPr>
        <p:spPr>
          <a:xfrm>
            <a:off x="152400" y="1447800"/>
            <a:ext cx="8991600" cy="3429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18" name="Google Shape;118;p18"/>
          <p:cNvSpPr txBox="1"/>
          <p:nvPr/>
        </p:nvSpPr>
        <p:spPr>
          <a:xfrm>
            <a:off x="98425" y="1143000"/>
            <a:ext cx="8686800" cy="3124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first section discusses digital-to-digital conversion. Line coding is used to convert digital data to a digital signal. Several common schemes are discussed. The section also describes block coding, which is used to create redundancy in the digital data before they are encoded as a digital signal. Redundancy is used as an inherent error detecting tool. The last topic in this section discusses scrambling, a technique used for digital-to-digital conversion in long-distance transmission.</a:t>
            </a:r>
            <a:endParaRPr/>
          </a:p>
          <a:p>
            <a:pPr marL="342900" marR="0" lvl="0" indent="-342900" algn="just" rtl="0">
              <a:lnSpc>
                <a:spcPct val="100000"/>
              </a:lnSpc>
              <a:spcBef>
                <a:spcPts val="240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discusses analog-to-digital conversion. Pulse code modulation is described as the main method used to sample an analog signal. Delta modulation is used to improve the efficiency of the pulse code modulation.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 calcmode="lin" valueType="num">
                                      <p:cBhvr additive="base">
                                        <p:cTn id="7" dur="1000"/>
                                        <p:tgtEl>
                                          <p:spTgt spid="118">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18">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18">
                                            <p:txEl>
                                              <p:pRg st="1" end="1"/>
                                            </p:txEl>
                                          </p:spTgt>
                                        </p:tgtEl>
                                        <p:attrNameLst>
                                          <p:attrName>style.visibility</p:attrName>
                                        </p:attrNameLst>
                                      </p:cBhvr>
                                      <p:to>
                                        <p:strVal val="visible"/>
                                      </p:to>
                                    </p:set>
                                    <p:anim calcmode="lin" valueType="num">
                                      <p:cBhvr additive="base">
                                        <p:cTn id="13" dur="1000"/>
                                        <p:tgtEl>
                                          <p:spTgt spid="118">
                                            <p:txEl>
                                              <p:pRg st="1" end="1"/>
                                            </p:txEl>
                                          </p:spTgt>
                                        </p:tgtEl>
                                        <p:attrNameLst>
                                          <p:attrName>ppt_w</p:attrName>
                                        </p:attrNameLst>
                                      </p:cBhvr>
                                      <p:tavLst>
                                        <p:tav tm="0">
                                          <p:val>
                                            <p:strVal val="0"/>
                                          </p:val>
                                        </p:tav>
                                        <p:tav tm="100000">
                                          <p:val>
                                            <p:strVal val="#ppt_w"/>
                                          </p:val>
                                        </p:tav>
                                      </p:tavLst>
                                    </p:anim>
                                    <p:anim calcmode="lin" valueType="num">
                                      <p:cBhvr additive="base">
                                        <p:cTn id="14" dur="1000"/>
                                        <p:tgtEl>
                                          <p:spTgt spid="118">
                                            <p:txEl>
                                              <p:pRg st="1" end="1"/>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5"/>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need to send data at a 1-Mbps rate. What is the minimum required bandwidth, using a combination of 4B/5B and NRZ-I or Manchester coding?</a:t>
            </a:r>
            <a:endParaRPr/>
          </a:p>
        </p:txBody>
      </p:sp>
      <p:grpSp>
        <p:nvGrpSpPr>
          <p:cNvPr id="376" name="Google Shape;376;p45"/>
          <p:cNvGrpSpPr/>
          <p:nvPr/>
        </p:nvGrpSpPr>
        <p:grpSpPr>
          <a:xfrm>
            <a:off x="0" y="0"/>
            <a:ext cx="9144000" cy="609600"/>
            <a:chOff x="0" y="2448"/>
            <a:chExt cx="5760" cy="384"/>
          </a:xfrm>
        </p:grpSpPr>
        <p:sp>
          <p:nvSpPr>
            <p:cNvPr id="377" name="Google Shape;377;p4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8" name="Google Shape;378;p45"/>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4.5</a:t>
              </a:r>
              <a:endParaRPr/>
            </a:p>
          </p:txBody>
        </p:sp>
      </p:grpSp>
      <p:sp>
        <p:nvSpPr>
          <p:cNvPr id="379" name="Google Shape;379;p45"/>
          <p:cNvSpPr txBox="1"/>
          <p:nvPr/>
        </p:nvSpPr>
        <p:spPr>
          <a:xfrm>
            <a:off x="76200" y="2438400"/>
            <a:ext cx="8839200" cy="3081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First 4B/5B block coding increases the bit rate to 4.25 Mbps. The minimum bandwidth using NRZ-I is N/2 or 625 kHz. The Manchester scheme needs a minimum bandwidth of 1 MHz. The first choice needs a lower bandwidth, but has a DC component problem; the second choice needs a higher bandwidth, but does not have a DC component problem.</a:t>
            </a:r>
            <a:endParaRPr/>
          </a:p>
        </p:txBody>
      </p:sp>
      <p:sp>
        <p:nvSpPr>
          <p:cNvPr id="380" name="Google Shape;380;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30</a:t>
            </a:fld>
            <a:endParaRPr/>
          </a:p>
        </p:txBody>
      </p:sp>
      <p:sp>
        <p:nvSpPr>
          <p:cNvPr id="2" name="TextBox 1"/>
          <p:cNvSpPr txBox="1"/>
          <p:nvPr/>
        </p:nvSpPr>
        <p:spPr>
          <a:xfrm>
            <a:off x="1582079" y="5569803"/>
            <a:ext cx="3950120" cy="1200329"/>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Problem here</a:t>
            </a:r>
          </a:p>
          <a:p>
            <a:r>
              <a:rPr lang="en-US" sz="2400" dirty="0" smtClean="0">
                <a:latin typeface="Times New Roman" panose="02020603050405020304" pitchFamily="18" charset="0"/>
                <a:cs typeface="Times New Roman" panose="02020603050405020304" pitchFamily="18" charset="0"/>
              </a:rPr>
              <a:t>4B -&gt;5B-&gt;5/4=1.25</a:t>
            </a:r>
          </a:p>
          <a:p>
            <a:r>
              <a:rPr lang="en-US" sz="2400" dirty="0" smtClean="0">
                <a:latin typeface="Times New Roman" panose="02020603050405020304" pitchFamily="18" charset="0"/>
                <a:cs typeface="Times New Roman" panose="02020603050405020304" pitchFamily="18" charset="0"/>
              </a:rPr>
              <a:t>In NRZ-I N/2=1.25/2=6.25HZ</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6"/>
          <p:cNvSpPr txBox="1"/>
          <p:nvPr/>
        </p:nvSpPr>
        <p:spPr>
          <a:xfrm>
            <a:off x="152400" y="133350"/>
            <a:ext cx="87630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4.16:  </a:t>
            </a:r>
            <a:r>
              <a:rPr lang="en-US" sz="2000" b="1" i="1" u="none">
                <a:solidFill>
                  <a:schemeClr val="dk1"/>
                </a:solidFill>
                <a:latin typeface="Times"/>
                <a:ea typeface="Times"/>
                <a:cs typeface="Times"/>
                <a:sym typeface="Times"/>
              </a:rPr>
              <a:t>Substitution in 4B/5B block coding</a:t>
            </a:r>
            <a:endParaRPr/>
          </a:p>
        </p:txBody>
      </p:sp>
      <p:pic>
        <p:nvPicPr>
          <p:cNvPr id="387" name="Google Shape;387;p46"/>
          <p:cNvPicPr preferRelativeResize="0"/>
          <p:nvPr/>
        </p:nvPicPr>
        <p:blipFill rotWithShape="1">
          <a:blip r:embed="rId3">
            <a:alphaModFix/>
          </a:blip>
          <a:srcRect/>
          <a:stretch/>
        </p:blipFill>
        <p:spPr>
          <a:xfrm>
            <a:off x="1752600" y="1295400"/>
            <a:ext cx="4664075" cy="1074737"/>
          </a:xfrm>
          <a:prstGeom prst="rect">
            <a:avLst/>
          </a:prstGeom>
          <a:noFill/>
          <a:ln>
            <a:noFill/>
          </a:ln>
        </p:spPr>
      </p:pic>
      <p:pic>
        <p:nvPicPr>
          <p:cNvPr id="388" name="Google Shape;388;p46"/>
          <p:cNvPicPr preferRelativeResize="0"/>
          <p:nvPr/>
        </p:nvPicPr>
        <p:blipFill rotWithShape="1">
          <a:blip r:embed="rId4">
            <a:alphaModFix/>
          </a:blip>
          <a:srcRect/>
          <a:stretch/>
        </p:blipFill>
        <p:spPr>
          <a:xfrm>
            <a:off x="498475" y="3754437"/>
            <a:ext cx="7639050" cy="946150"/>
          </a:xfrm>
          <a:prstGeom prst="rect">
            <a:avLst/>
          </a:prstGeom>
          <a:noFill/>
          <a:ln>
            <a:noFill/>
          </a:ln>
        </p:spPr>
      </p:pic>
      <p:pic>
        <p:nvPicPr>
          <p:cNvPr id="389" name="Google Shape;389;p46"/>
          <p:cNvPicPr preferRelativeResize="0"/>
          <p:nvPr/>
        </p:nvPicPr>
        <p:blipFill rotWithShape="1">
          <a:blip r:embed="rId5">
            <a:alphaModFix/>
          </a:blip>
          <a:srcRect/>
          <a:stretch/>
        </p:blipFill>
        <p:spPr>
          <a:xfrm>
            <a:off x="2482850" y="2133600"/>
            <a:ext cx="3308350" cy="1828800"/>
          </a:xfrm>
          <a:prstGeom prst="rect">
            <a:avLst/>
          </a:prstGeom>
          <a:noFill/>
          <a:ln>
            <a:noFill/>
          </a:ln>
        </p:spPr>
      </p:pic>
      <p:pic>
        <p:nvPicPr>
          <p:cNvPr id="390" name="Google Shape;390;p46"/>
          <p:cNvPicPr preferRelativeResize="0"/>
          <p:nvPr/>
        </p:nvPicPr>
        <p:blipFill rotWithShape="1">
          <a:blip r:embed="rId6">
            <a:alphaModFix/>
          </a:blip>
          <a:srcRect/>
          <a:stretch/>
        </p:blipFill>
        <p:spPr>
          <a:xfrm>
            <a:off x="4419600" y="2133600"/>
            <a:ext cx="1295400" cy="1822450"/>
          </a:xfrm>
          <a:prstGeom prst="rect">
            <a:avLst/>
          </a:prstGeom>
          <a:noFill/>
          <a:ln>
            <a:noFill/>
          </a:ln>
        </p:spPr>
      </p:pic>
      <p:pic>
        <p:nvPicPr>
          <p:cNvPr id="391" name="Google Shape;391;p46"/>
          <p:cNvPicPr preferRelativeResize="0"/>
          <p:nvPr/>
        </p:nvPicPr>
        <p:blipFill rotWithShape="1">
          <a:blip r:embed="rId7">
            <a:alphaModFix/>
          </a:blip>
          <a:srcRect/>
          <a:stretch/>
        </p:blipFill>
        <p:spPr>
          <a:xfrm>
            <a:off x="2438400" y="2057400"/>
            <a:ext cx="1447800" cy="1990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animEffect transition="in" filter="fade">
                                      <p:cBhvr>
                                        <p:cTn id="15" dur="2250"/>
                                        <p:tgtEl>
                                          <p:spTgt spid="39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0"/>
                                        </p:tgtEl>
                                        <p:attrNameLst>
                                          <p:attrName>style.visibility</p:attrName>
                                        </p:attrNameLst>
                                      </p:cBhvr>
                                      <p:to>
                                        <p:strVal val="visible"/>
                                      </p:to>
                                    </p:set>
                                    <p:animEffect transition="in" filter="fade">
                                      <p:cBhvr>
                                        <p:cTn id="20" dur="2000"/>
                                        <p:tgtEl>
                                          <p:spTgt spid="39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89"/>
                                        </p:tgtEl>
                                        <p:attrNameLst>
                                          <p:attrName>style.visibility</p:attrName>
                                        </p:attrNameLst>
                                      </p:cBhvr>
                                      <p:to>
                                        <p:strVal val="visible"/>
                                      </p:to>
                                    </p:set>
                                    <p:animEffect transition="in" filter="fade">
                                      <p:cBhvr>
                                        <p:cTn id="25" dur="225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4.17:  </a:t>
            </a:r>
            <a:r>
              <a:rPr lang="en-US" sz="2000" b="1" i="1" u="none">
                <a:solidFill>
                  <a:schemeClr val="dk1"/>
                </a:solidFill>
                <a:latin typeface="Times"/>
                <a:ea typeface="Times"/>
                <a:cs typeface="Times"/>
                <a:sym typeface="Times"/>
              </a:rPr>
              <a:t>8B/10B block encoding</a:t>
            </a:r>
            <a:endParaRPr/>
          </a:p>
        </p:txBody>
      </p:sp>
      <p:pic>
        <p:nvPicPr>
          <p:cNvPr id="398" name="Google Shape;398;p47"/>
          <p:cNvPicPr preferRelativeResize="0"/>
          <p:nvPr/>
        </p:nvPicPr>
        <p:blipFill rotWithShape="1">
          <a:blip r:embed="rId3">
            <a:alphaModFix/>
          </a:blip>
          <a:srcRect/>
          <a:stretch/>
        </p:blipFill>
        <p:spPr>
          <a:xfrm>
            <a:off x="762000" y="2209800"/>
            <a:ext cx="7334250" cy="2311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2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5" name="Google Shape;405;p4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6" name="Google Shape;406;p4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7" name="Google Shape;407;p4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8" name="Google Shape;408;p4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9" name="Google Shape;409;p4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0" name="Google Shape;410;p4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1" name="Google Shape;411;p48"/>
          <p:cNvSpPr txBox="1"/>
          <p:nvPr/>
        </p:nvSpPr>
        <p:spPr>
          <a:xfrm>
            <a:off x="1143000" y="0"/>
            <a:ext cx="3511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4.4.4  Scrambling</a:t>
            </a:r>
            <a:endParaRPr/>
          </a:p>
        </p:txBody>
      </p:sp>
      <p:sp>
        <p:nvSpPr>
          <p:cNvPr id="412" name="Google Shape;412;p48"/>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We modify line and block coding to include scrambling</a:t>
            </a:r>
            <a:r>
              <a:rPr lang="en-US" sz="2800" b="1" i="1" u="none" dirty="0">
                <a:solidFill>
                  <a:schemeClr val="dk1"/>
                </a:solidFill>
                <a:latin typeface="Times New Roman"/>
                <a:ea typeface="Times New Roman"/>
                <a:cs typeface="Times New Roman"/>
                <a:sym typeface="Times New Roman"/>
              </a:rPr>
              <a:t>, as shown in Figure 4.18. </a:t>
            </a:r>
            <a:r>
              <a:rPr lang="en-US" sz="2800" b="1" i="1" u="none" dirty="0">
                <a:solidFill>
                  <a:srgbClr val="00B0F0"/>
                </a:solidFill>
                <a:latin typeface="Times New Roman"/>
                <a:ea typeface="Times New Roman"/>
                <a:cs typeface="Times New Roman"/>
                <a:sym typeface="Times New Roman"/>
              </a:rPr>
              <a:t>Note that scrambling, as opposed to block coding, is done at the same time as encoding.</a:t>
            </a:r>
            <a:r>
              <a:rPr lang="en-US" sz="2800" b="1" i="1" u="none" dirty="0">
                <a:solidFill>
                  <a:schemeClr val="dk1"/>
                </a:solidFill>
                <a:latin typeface="Times New Roman"/>
                <a:ea typeface="Times New Roman"/>
                <a:cs typeface="Times New Roman"/>
                <a:sym typeface="Times New Roman"/>
              </a:rPr>
              <a:t> The system needs to insert the required pulses based on the defined scrambling rules. Two common scrambling techniques are B8ZS and HDB3.</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4.18: </a:t>
            </a:r>
            <a:r>
              <a:rPr lang="en-US" sz="2000" b="1" i="1" u="none">
                <a:solidFill>
                  <a:schemeClr val="dk1"/>
                </a:solidFill>
                <a:latin typeface="Times"/>
                <a:ea typeface="Times"/>
                <a:cs typeface="Times"/>
                <a:sym typeface="Times"/>
              </a:rPr>
              <a:t>AMI used with scrambling</a:t>
            </a:r>
            <a:endParaRPr/>
          </a:p>
        </p:txBody>
      </p:sp>
      <p:pic>
        <p:nvPicPr>
          <p:cNvPr id="419" name="Google Shape;419;p49"/>
          <p:cNvPicPr preferRelativeResize="0"/>
          <p:nvPr/>
        </p:nvPicPr>
        <p:blipFill rotWithShape="1">
          <a:blip r:embed="rId3">
            <a:alphaModFix/>
          </a:blip>
          <a:srcRect/>
          <a:stretch/>
        </p:blipFill>
        <p:spPr>
          <a:xfrm>
            <a:off x="685800" y="2438400"/>
            <a:ext cx="8005762" cy="2068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animEffect transition="in" filter="fade">
                                      <p:cBhvr>
                                        <p:cTn id="7" dur="225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4.19:  </a:t>
            </a:r>
            <a:r>
              <a:rPr lang="en-US" sz="2000" b="1" i="1" u="none">
                <a:solidFill>
                  <a:schemeClr val="dk1"/>
                </a:solidFill>
                <a:latin typeface="Times"/>
                <a:ea typeface="Times"/>
                <a:cs typeface="Times"/>
                <a:sym typeface="Times"/>
              </a:rPr>
              <a:t>Two cases of B8ZS scrambling technique</a:t>
            </a:r>
            <a:endParaRPr/>
          </a:p>
        </p:txBody>
      </p:sp>
      <p:pic>
        <p:nvPicPr>
          <p:cNvPr id="426" name="Google Shape;426;p50"/>
          <p:cNvPicPr preferRelativeResize="0"/>
          <p:nvPr/>
        </p:nvPicPr>
        <p:blipFill rotWithShape="1">
          <a:blip r:embed="rId3">
            <a:alphaModFix/>
          </a:blip>
          <a:srcRect/>
          <a:stretch/>
        </p:blipFill>
        <p:spPr>
          <a:xfrm>
            <a:off x="387350" y="1209675"/>
            <a:ext cx="5327650" cy="2030412"/>
          </a:xfrm>
          <a:prstGeom prst="rect">
            <a:avLst/>
          </a:prstGeom>
          <a:noFill/>
          <a:ln>
            <a:noFill/>
          </a:ln>
        </p:spPr>
      </p:pic>
      <p:pic>
        <p:nvPicPr>
          <p:cNvPr id="427" name="Google Shape;427;p50"/>
          <p:cNvPicPr preferRelativeResize="0"/>
          <p:nvPr/>
        </p:nvPicPr>
        <p:blipFill rotWithShape="1">
          <a:blip r:embed="rId4">
            <a:alphaModFix/>
          </a:blip>
          <a:srcRect/>
          <a:stretch/>
        </p:blipFill>
        <p:spPr>
          <a:xfrm>
            <a:off x="3352800" y="3810000"/>
            <a:ext cx="5502275" cy="2028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7"/>
                                        </p:tgtEl>
                                        <p:attrNameLst>
                                          <p:attrName>style.visibility</p:attrName>
                                        </p:attrNameLst>
                                      </p:cBhvr>
                                      <p:to>
                                        <p:strVal val="visible"/>
                                      </p:to>
                                    </p:set>
                                    <p:animEffect transition="in" filter="fade">
                                      <p:cBhvr>
                                        <p:cTn id="12"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4.20:  </a:t>
            </a:r>
            <a:r>
              <a:rPr lang="en-US" sz="2000" b="1" i="1" u="none">
                <a:solidFill>
                  <a:schemeClr val="dk1"/>
                </a:solidFill>
                <a:latin typeface="Times"/>
                <a:ea typeface="Times"/>
                <a:cs typeface="Times"/>
                <a:sym typeface="Times"/>
              </a:rPr>
              <a:t>Different situations in HDB3 scrambling technique</a:t>
            </a:r>
            <a:endParaRPr/>
          </a:p>
        </p:txBody>
      </p:sp>
      <p:pic>
        <p:nvPicPr>
          <p:cNvPr id="434" name="Google Shape;434;p51"/>
          <p:cNvPicPr preferRelativeResize="0"/>
          <p:nvPr/>
        </p:nvPicPr>
        <p:blipFill rotWithShape="1">
          <a:blip r:embed="rId3">
            <a:alphaModFix/>
          </a:blip>
          <a:srcRect/>
          <a:stretch/>
        </p:blipFill>
        <p:spPr>
          <a:xfrm>
            <a:off x="585787" y="2133600"/>
            <a:ext cx="7739062" cy="2851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5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2"/>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1" name="Google Shape;441;p52"/>
          <p:cNvSpPr txBox="1"/>
          <p:nvPr/>
        </p:nvSpPr>
        <p:spPr>
          <a:xfrm>
            <a:off x="228600" y="406400"/>
            <a:ext cx="8293100"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4-2   ANALOG-TO-DIGITAL CONVERSION</a:t>
            </a:r>
            <a:endParaRPr/>
          </a:p>
        </p:txBody>
      </p:sp>
      <p:sp>
        <p:nvSpPr>
          <p:cNvPr id="442" name="Google Shape;442;p52"/>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3" name="Google Shape;443;p52"/>
          <p:cNvSpPr txBox="1"/>
          <p:nvPr/>
        </p:nvSpPr>
        <p:spPr>
          <a:xfrm>
            <a:off x="152400" y="1689100"/>
            <a:ext cx="8839200" cy="45242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New Roman"/>
              <a:buNone/>
            </a:pPr>
            <a:r>
              <a:rPr lang="en-US" sz="3200" b="1" i="1" u="none" dirty="0">
                <a:solidFill>
                  <a:schemeClr val="dk1"/>
                </a:solidFill>
                <a:latin typeface="Times New Roman"/>
                <a:ea typeface="Times New Roman"/>
                <a:cs typeface="Times New Roman"/>
                <a:sym typeface="Times New Roman"/>
              </a:rPr>
              <a:t>The techniques described in Section 4.1 convert digital data to digital signals. Sometimes, however, we have an analog signal such as one created by a microphone or camera. We have seen in Chapter 3 </a:t>
            </a:r>
            <a:r>
              <a:rPr lang="en-US" sz="3200" b="1" i="1" u="none" dirty="0">
                <a:solidFill>
                  <a:srgbClr val="00B0F0"/>
                </a:solidFill>
                <a:latin typeface="Times New Roman"/>
                <a:ea typeface="Times New Roman"/>
                <a:cs typeface="Times New Roman"/>
                <a:sym typeface="Times New Roman"/>
              </a:rPr>
              <a:t>that a digital signal is superior to an analog signal. The tendency today is to change an analog signal to digital data. In this section we describe two techniques, pulse code modulation and delta modulation. </a:t>
            </a:r>
            <a:endParaRPr dirty="0">
              <a:solidFill>
                <a:srgbClr val="00B0F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0" name="Google Shape;450;p5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1" name="Google Shape;451;p5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2" name="Google Shape;452;p5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3" name="Google Shape;453;p5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4" name="Google Shape;454;p5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5" name="Google Shape;455;p5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6" name="Google Shape;456;p53"/>
          <p:cNvSpPr txBox="1"/>
          <p:nvPr/>
        </p:nvSpPr>
        <p:spPr>
          <a:xfrm>
            <a:off x="1143000" y="0"/>
            <a:ext cx="7181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4.2.1  Pulse Code Modulation (PCM)</a:t>
            </a:r>
            <a:endParaRPr/>
          </a:p>
        </p:txBody>
      </p:sp>
      <p:sp>
        <p:nvSpPr>
          <p:cNvPr id="457" name="Google Shape;457;p53"/>
          <p:cNvSpPr txBox="1"/>
          <p:nvPr/>
        </p:nvSpPr>
        <p:spPr>
          <a:xfrm>
            <a:off x="381000" y="1293812"/>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most common technique to change an analog signal to digital data (digitization) is called pulse code modulation (PCM). </a:t>
            </a:r>
            <a:r>
              <a:rPr lang="en-US" sz="2800" b="1" i="1" u="none" dirty="0">
                <a:solidFill>
                  <a:schemeClr val="dk1"/>
                </a:solidFill>
                <a:latin typeface="Times New Roman"/>
                <a:ea typeface="Times New Roman"/>
                <a:cs typeface="Times New Roman"/>
                <a:sym typeface="Times New Roman"/>
              </a:rPr>
              <a:t>A PCM encoder has three processes, as shown in Figure 4.24.</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4"/>
          <p:cNvSpPr txBox="1"/>
          <p:nvPr/>
        </p:nvSpPr>
        <p:spPr>
          <a:xfrm>
            <a:off x="76200" y="-20637"/>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4.21:  </a:t>
            </a:r>
            <a:r>
              <a:rPr lang="en-US" sz="2000" b="1" i="1" u="none">
                <a:solidFill>
                  <a:schemeClr val="dk1"/>
                </a:solidFill>
                <a:latin typeface="Times"/>
                <a:ea typeface="Times"/>
                <a:cs typeface="Times"/>
                <a:sym typeface="Times"/>
              </a:rPr>
              <a:t>Components of PCM encoder</a:t>
            </a:r>
            <a:endParaRPr/>
          </a:p>
        </p:txBody>
      </p:sp>
      <p:pic>
        <p:nvPicPr>
          <p:cNvPr id="464" name="Google Shape;464;p54"/>
          <p:cNvPicPr preferRelativeResize="0"/>
          <p:nvPr/>
        </p:nvPicPr>
        <p:blipFill rotWithShape="1">
          <a:blip r:embed="rId3">
            <a:alphaModFix/>
          </a:blip>
          <a:srcRect/>
          <a:stretch/>
        </p:blipFill>
        <p:spPr>
          <a:xfrm>
            <a:off x="282575" y="2422525"/>
            <a:ext cx="1927225" cy="896937"/>
          </a:xfrm>
          <a:prstGeom prst="rect">
            <a:avLst/>
          </a:prstGeom>
          <a:noFill/>
          <a:ln>
            <a:noFill/>
          </a:ln>
        </p:spPr>
      </p:pic>
      <p:pic>
        <p:nvPicPr>
          <p:cNvPr id="465" name="Google Shape;465;p54"/>
          <p:cNvPicPr preferRelativeResize="0"/>
          <p:nvPr/>
        </p:nvPicPr>
        <p:blipFill rotWithShape="1">
          <a:blip r:embed="rId4">
            <a:alphaModFix/>
          </a:blip>
          <a:srcRect/>
          <a:stretch/>
        </p:blipFill>
        <p:spPr>
          <a:xfrm>
            <a:off x="7445375" y="2895600"/>
            <a:ext cx="1241425" cy="600075"/>
          </a:xfrm>
          <a:prstGeom prst="rect">
            <a:avLst/>
          </a:prstGeom>
          <a:noFill/>
          <a:ln>
            <a:noFill/>
          </a:ln>
        </p:spPr>
      </p:pic>
      <p:pic>
        <p:nvPicPr>
          <p:cNvPr id="466" name="Google Shape;466;p54"/>
          <p:cNvPicPr preferRelativeResize="0"/>
          <p:nvPr/>
        </p:nvPicPr>
        <p:blipFill rotWithShape="1">
          <a:blip r:embed="rId5">
            <a:alphaModFix/>
          </a:blip>
          <a:srcRect/>
          <a:stretch/>
        </p:blipFill>
        <p:spPr>
          <a:xfrm>
            <a:off x="2286000" y="2422525"/>
            <a:ext cx="5029200" cy="1173162"/>
          </a:xfrm>
          <a:prstGeom prst="rect">
            <a:avLst/>
          </a:prstGeom>
          <a:noFill/>
          <a:ln>
            <a:noFill/>
          </a:ln>
        </p:spPr>
      </p:pic>
      <p:grpSp>
        <p:nvGrpSpPr>
          <p:cNvPr id="467" name="Google Shape;467;p54"/>
          <p:cNvGrpSpPr/>
          <p:nvPr/>
        </p:nvGrpSpPr>
        <p:grpSpPr>
          <a:xfrm>
            <a:off x="3886200" y="1255712"/>
            <a:ext cx="2781300" cy="1792287"/>
            <a:chOff x="3886200" y="685800"/>
            <a:chExt cx="2780721" cy="1792800"/>
          </a:xfrm>
        </p:grpSpPr>
        <p:pic>
          <p:nvPicPr>
            <p:cNvPr id="468" name="Google Shape;468;p54"/>
            <p:cNvPicPr preferRelativeResize="0"/>
            <p:nvPr/>
          </p:nvPicPr>
          <p:blipFill rotWithShape="1">
            <a:blip r:embed="rId6">
              <a:alphaModFix/>
            </a:blip>
            <a:srcRect/>
            <a:stretch/>
          </p:blipFill>
          <p:spPr>
            <a:xfrm>
              <a:off x="3886200" y="685800"/>
              <a:ext cx="2780721" cy="723934"/>
            </a:xfrm>
            <a:prstGeom prst="rect">
              <a:avLst/>
            </a:prstGeom>
            <a:noFill/>
            <a:ln>
              <a:noFill/>
            </a:ln>
          </p:spPr>
        </p:pic>
        <p:pic>
          <p:nvPicPr>
            <p:cNvPr id="469" name="Google Shape;469;p54"/>
            <p:cNvPicPr preferRelativeResize="0"/>
            <p:nvPr/>
          </p:nvPicPr>
          <p:blipFill rotWithShape="1">
            <a:blip r:embed="rId7">
              <a:alphaModFix/>
            </a:blip>
            <a:srcRect/>
            <a:stretch/>
          </p:blipFill>
          <p:spPr>
            <a:xfrm>
              <a:off x="5562600" y="1371600"/>
              <a:ext cx="36000" cy="1107000"/>
            </a:xfrm>
            <a:prstGeom prst="rect">
              <a:avLst/>
            </a:prstGeom>
            <a:noFill/>
            <a:ln>
              <a:noFill/>
            </a:ln>
          </p:spPr>
        </p:pic>
      </p:grpSp>
      <p:grpSp>
        <p:nvGrpSpPr>
          <p:cNvPr id="470" name="Google Shape;470;p54"/>
          <p:cNvGrpSpPr/>
          <p:nvPr/>
        </p:nvGrpSpPr>
        <p:grpSpPr>
          <a:xfrm>
            <a:off x="3040062" y="3170237"/>
            <a:ext cx="2446337" cy="1744662"/>
            <a:chOff x="3039366" y="3170404"/>
            <a:chExt cx="2447034" cy="1744530"/>
          </a:xfrm>
        </p:grpSpPr>
        <p:pic>
          <p:nvPicPr>
            <p:cNvPr id="471" name="Google Shape;471;p54"/>
            <p:cNvPicPr preferRelativeResize="0"/>
            <p:nvPr/>
          </p:nvPicPr>
          <p:blipFill rotWithShape="1">
            <a:blip r:embed="rId8">
              <a:alphaModFix/>
            </a:blip>
            <a:srcRect/>
            <a:stretch/>
          </p:blipFill>
          <p:spPr>
            <a:xfrm>
              <a:off x="3039366" y="4191000"/>
              <a:ext cx="2447034" cy="723934"/>
            </a:xfrm>
            <a:prstGeom prst="rect">
              <a:avLst/>
            </a:prstGeom>
            <a:noFill/>
            <a:ln>
              <a:noFill/>
            </a:ln>
          </p:spPr>
        </p:pic>
        <p:pic>
          <p:nvPicPr>
            <p:cNvPr id="472" name="Google Shape;472;p54"/>
            <p:cNvPicPr preferRelativeResize="0"/>
            <p:nvPr/>
          </p:nvPicPr>
          <p:blipFill rotWithShape="1">
            <a:blip r:embed="rId7">
              <a:alphaModFix/>
            </a:blip>
            <a:srcRect/>
            <a:stretch/>
          </p:blipFill>
          <p:spPr>
            <a:xfrm>
              <a:off x="4114800" y="3170404"/>
              <a:ext cx="36000" cy="11070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464"/>
                                        </p:tgtEl>
                                        <p:attrNameLst>
                                          <p:attrName>style.visibility</p:attrName>
                                        </p:attrNameLst>
                                      </p:cBhvr>
                                      <p:to>
                                        <p:strVal val="visible"/>
                                      </p:to>
                                    </p:set>
                                    <p:anim calcmode="lin" valueType="num">
                                      <p:cBhvr additive="base">
                                        <p:cTn id="11" dur="500"/>
                                        <p:tgtEl>
                                          <p:spTgt spid="464"/>
                                        </p:tgtEl>
                                        <p:attrNameLst>
                                          <p:attrName>ppt_w</p:attrName>
                                        </p:attrNameLst>
                                      </p:cBhvr>
                                      <p:tavLst>
                                        <p:tav tm="0">
                                          <p:val>
                                            <p:strVal val="0"/>
                                          </p:val>
                                        </p:tav>
                                        <p:tav tm="100000">
                                          <p:val>
                                            <p:strVal val="#ppt_w"/>
                                          </p:val>
                                        </p:tav>
                                      </p:tavLst>
                                    </p:anim>
                                    <p:anim calcmode="lin" valueType="num">
                                      <p:cBhvr additive="base">
                                        <p:cTn id="12" dur="500"/>
                                        <p:tgtEl>
                                          <p:spTgt spid="464"/>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465"/>
                                        </p:tgtEl>
                                        <p:attrNameLst>
                                          <p:attrName>style.visibility</p:attrName>
                                        </p:attrNameLst>
                                      </p:cBhvr>
                                      <p:to>
                                        <p:strVal val="visible"/>
                                      </p:to>
                                    </p:set>
                                    <p:anim calcmode="lin" valueType="num">
                                      <p:cBhvr additive="base">
                                        <p:cTn id="17" dur="500"/>
                                        <p:tgtEl>
                                          <p:spTgt spid="465"/>
                                        </p:tgtEl>
                                        <p:attrNameLst>
                                          <p:attrName>ppt_w</p:attrName>
                                        </p:attrNameLst>
                                      </p:cBhvr>
                                      <p:tavLst>
                                        <p:tav tm="0">
                                          <p:val>
                                            <p:strVal val="0"/>
                                          </p:val>
                                        </p:tav>
                                        <p:tav tm="100000">
                                          <p:val>
                                            <p:strVal val="#ppt_w"/>
                                          </p:val>
                                        </p:tav>
                                      </p:tavLst>
                                    </p:anim>
                                    <p:anim calcmode="lin" valueType="num">
                                      <p:cBhvr additive="base">
                                        <p:cTn id="18" dur="500"/>
                                        <p:tgtEl>
                                          <p:spTgt spid="46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4" name="Google Shape;124;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5" name="Google Shape;125;p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6" name="Google Shape;126;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7" name="Google Shape;127;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 name="Google Shape;128;p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1066800" y="-76200"/>
            <a:ext cx="71866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Chapter4: Objective (continued)</a:t>
            </a:r>
            <a:endParaRPr/>
          </a:p>
        </p:txBody>
      </p:sp>
      <p:sp>
        <p:nvSpPr>
          <p:cNvPr id="131" name="Google Shape;131;p19"/>
          <p:cNvSpPr txBox="1"/>
          <p:nvPr/>
        </p:nvSpPr>
        <p:spPr>
          <a:xfrm>
            <a:off x="152400" y="1447800"/>
            <a:ext cx="8991600" cy="137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l" rtl="0">
              <a:lnSpc>
                <a:spcPct val="100000"/>
              </a:lnSpc>
              <a:spcBef>
                <a:spcPts val="0"/>
              </a:spcBef>
              <a:spcAft>
                <a:spcPts val="0"/>
              </a:spcAft>
              <a:buNone/>
            </a:pPr>
            <a:endParaRPr sz="2400" b="1" i="1" u="none">
              <a:solidFill>
                <a:srgbClr val="FF0000"/>
              </a:solidFill>
              <a:latin typeface="Times"/>
              <a:ea typeface="Times"/>
              <a:cs typeface="Times"/>
              <a:sym typeface="Times"/>
            </a:endParaRPr>
          </a:p>
        </p:txBody>
      </p:sp>
      <p:sp>
        <p:nvSpPr>
          <p:cNvPr id="132" name="Google Shape;132;p19"/>
          <p:cNvSpPr txBox="1"/>
          <p:nvPr/>
        </p:nvSpPr>
        <p:spPr>
          <a:xfrm>
            <a:off x="98425" y="1143000"/>
            <a:ext cx="8686800" cy="1676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third section discusses transmission modes. When we want to transmit data digitally, we need to think about parallel or serial transmission. In parallel transmission, we send multiple bits at a time; in serial transmission, we send one bit at a time.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2">
                                            <p:txEl>
                                              <p:pRg st="0" end="0"/>
                                            </p:txEl>
                                          </p:spTgt>
                                        </p:tgtEl>
                                        <p:attrNameLst>
                                          <p:attrName>style.visibility</p:attrName>
                                        </p:attrNameLst>
                                      </p:cBhvr>
                                      <p:to>
                                        <p:strVal val="visible"/>
                                      </p:to>
                                    </p:set>
                                    <p:anim calcmode="lin" valueType="num">
                                      <p:cBhvr additive="base">
                                        <p:cTn id="7" dur="1000"/>
                                        <p:tgtEl>
                                          <p:spTgt spid="132">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32">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5"/>
          <p:cNvSpPr txBox="1"/>
          <p:nvPr/>
        </p:nvSpPr>
        <p:spPr>
          <a:xfrm>
            <a:off x="152400" y="133350"/>
            <a:ext cx="88392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4.22:  </a:t>
            </a:r>
            <a:r>
              <a:rPr lang="en-US" sz="2000" b="1" i="1" u="none">
                <a:solidFill>
                  <a:schemeClr val="dk1"/>
                </a:solidFill>
                <a:latin typeface="Times"/>
                <a:ea typeface="Times"/>
                <a:cs typeface="Times"/>
                <a:sym typeface="Times"/>
              </a:rPr>
              <a:t>Three different sampling methods for PCM</a:t>
            </a:r>
            <a:endParaRPr/>
          </a:p>
        </p:txBody>
      </p:sp>
      <p:pic>
        <p:nvPicPr>
          <p:cNvPr id="479" name="Google Shape;479;p55"/>
          <p:cNvPicPr preferRelativeResize="0"/>
          <p:nvPr/>
        </p:nvPicPr>
        <p:blipFill rotWithShape="1">
          <a:blip r:embed="rId3">
            <a:alphaModFix/>
          </a:blip>
          <a:srcRect/>
          <a:stretch/>
        </p:blipFill>
        <p:spPr>
          <a:xfrm>
            <a:off x="3200400" y="2438400"/>
            <a:ext cx="2628900" cy="2014537"/>
          </a:xfrm>
          <a:prstGeom prst="rect">
            <a:avLst/>
          </a:prstGeom>
          <a:noFill/>
          <a:ln>
            <a:noFill/>
          </a:ln>
        </p:spPr>
      </p:pic>
      <p:pic>
        <p:nvPicPr>
          <p:cNvPr id="480" name="Google Shape;480;p55"/>
          <p:cNvPicPr preferRelativeResize="0"/>
          <p:nvPr/>
        </p:nvPicPr>
        <p:blipFill rotWithShape="1">
          <a:blip r:embed="rId4">
            <a:alphaModFix/>
          </a:blip>
          <a:srcRect/>
          <a:stretch/>
        </p:blipFill>
        <p:spPr>
          <a:xfrm>
            <a:off x="6172200" y="4310062"/>
            <a:ext cx="2628900" cy="2014537"/>
          </a:xfrm>
          <a:prstGeom prst="rect">
            <a:avLst/>
          </a:prstGeom>
          <a:noFill/>
          <a:ln>
            <a:noFill/>
          </a:ln>
        </p:spPr>
      </p:pic>
      <p:pic>
        <p:nvPicPr>
          <p:cNvPr id="481" name="Google Shape;481;p55"/>
          <p:cNvPicPr preferRelativeResize="0"/>
          <p:nvPr/>
        </p:nvPicPr>
        <p:blipFill rotWithShape="1">
          <a:blip r:embed="rId5">
            <a:alphaModFix/>
          </a:blip>
          <a:srcRect/>
          <a:stretch/>
        </p:blipFill>
        <p:spPr>
          <a:xfrm>
            <a:off x="198437" y="762000"/>
            <a:ext cx="2628900" cy="20145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500"/>
                                        <p:tgtEl>
                                          <p:spTgt spid="481"/>
                                        </p:tgtEl>
                                        <p:attrNameLst>
                                          <p:attrName>ppt_w</p:attrName>
                                        </p:attrNameLst>
                                      </p:cBhvr>
                                      <p:tavLst>
                                        <p:tav tm="0">
                                          <p:val>
                                            <p:strVal val="0"/>
                                          </p:val>
                                        </p:tav>
                                        <p:tav tm="100000">
                                          <p:val>
                                            <p:strVal val="#ppt_w"/>
                                          </p:val>
                                        </p:tav>
                                      </p:tavLst>
                                    </p:anim>
                                    <p:anim calcmode="lin" valueType="num">
                                      <p:cBhvr additive="base">
                                        <p:cTn id="8" dur="500"/>
                                        <p:tgtEl>
                                          <p:spTgt spid="481"/>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79"/>
                                        </p:tgtEl>
                                        <p:attrNameLst>
                                          <p:attrName>style.visibility</p:attrName>
                                        </p:attrNameLst>
                                      </p:cBhvr>
                                      <p:to>
                                        <p:strVal val="visible"/>
                                      </p:to>
                                    </p:set>
                                    <p:anim calcmode="lin" valueType="num">
                                      <p:cBhvr additive="base">
                                        <p:cTn id="13" dur="500"/>
                                        <p:tgtEl>
                                          <p:spTgt spid="479"/>
                                        </p:tgtEl>
                                        <p:attrNameLst>
                                          <p:attrName>ppt_w</p:attrName>
                                        </p:attrNameLst>
                                      </p:cBhvr>
                                      <p:tavLst>
                                        <p:tav tm="0">
                                          <p:val>
                                            <p:strVal val="0"/>
                                          </p:val>
                                        </p:tav>
                                        <p:tav tm="100000">
                                          <p:val>
                                            <p:strVal val="#ppt_w"/>
                                          </p:val>
                                        </p:tav>
                                      </p:tavLst>
                                    </p:anim>
                                    <p:anim calcmode="lin" valueType="num">
                                      <p:cBhvr additive="base">
                                        <p:cTn id="14" dur="500"/>
                                        <p:tgtEl>
                                          <p:spTgt spid="479"/>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80"/>
                                        </p:tgtEl>
                                        <p:attrNameLst>
                                          <p:attrName>style.visibility</p:attrName>
                                        </p:attrNameLst>
                                      </p:cBhvr>
                                      <p:to>
                                        <p:strVal val="visible"/>
                                      </p:to>
                                    </p:set>
                                    <p:anim calcmode="lin" valueType="num">
                                      <p:cBhvr additive="base">
                                        <p:cTn id="19" dur="500"/>
                                        <p:tgtEl>
                                          <p:spTgt spid="480"/>
                                        </p:tgtEl>
                                        <p:attrNameLst>
                                          <p:attrName>ppt_w</p:attrName>
                                        </p:attrNameLst>
                                      </p:cBhvr>
                                      <p:tavLst>
                                        <p:tav tm="0">
                                          <p:val>
                                            <p:strVal val="0"/>
                                          </p:val>
                                        </p:tav>
                                        <p:tav tm="100000">
                                          <p:val>
                                            <p:strVal val="#ppt_w"/>
                                          </p:val>
                                        </p:tav>
                                      </p:tavLst>
                                    </p:anim>
                                    <p:anim calcmode="lin" valueType="num">
                                      <p:cBhvr additive="base">
                                        <p:cTn id="20" dur="500"/>
                                        <p:tgtEl>
                                          <p:spTgt spid="4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6"/>
          <p:cNvSpPr txBox="1"/>
          <p:nvPr/>
        </p:nvSpPr>
        <p:spPr>
          <a:xfrm>
            <a:off x="76200" y="696912"/>
            <a:ext cx="8839200" cy="47894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For an intuitive example of the Nyquist theorem, let us sample a simple sine wave at three sampling rates: f</a:t>
            </a:r>
            <a:r>
              <a:rPr lang="en-US" sz="2800" b="0" i="0" u="none" baseline="-25000">
                <a:solidFill>
                  <a:schemeClr val="dk1"/>
                </a:solidFill>
                <a:latin typeface="Times New Roman"/>
                <a:ea typeface="Times New Roman"/>
                <a:cs typeface="Times New Roman"/>
                <a:sym typeface="Times New Roman"/>
              </a:rPr>
              <a:t>s</a:t>
            </a:r>
            <a:r>
              <a:rPr lang="en-US" sz="2800" b="0" i="0" u="none">
                <a:solidFill>
                  <a:schemeClr val="dk1"/>
                </a:solidFill>
                <a:latin typeface="Times New Roman"/>
                <a:ea typeface="Times New Roman"/>
                <a:cs typeface="Times New Roman"/>
                <a:sym typeface="Times New Roman"/>
              </a:rPr>
              <a:t> = 4f (2 times the Nyquist rate), f</a:t>
            </a:r>
            <a:r>
              <a:rPr lang="en-US" sz="2800" b="0" i="0" u="none" baseline="-25000">
                <a:solidFill>
                  <a:schemeClr val="dk1"/>
                </a:solidFill>
                <a:latin typeface="Times New Roman"/>
                <a:ea typeface="Times New Roman"/>
                <a:cs typeface="Times New Roman"/>
                <a:sym typeface="Times New Roman"/>
              </a:rPr>
              <a:t>s</a:t>
            </a:r>
            <a:r>
              <a:rPr lang="en-US" sz="2800" b="0" i="0" u="none">
                <a:solidFill>
                  <a:schemeClr val="dk1"/>
                </a:solidFill>
                <a:latin typeface="Times New Roman"/>
                <a:ea typeface="Times New Roman"/>
                <a:cs typeface="Times New Roman"/>
                <a:sym typeface="Times New Roman"/>
              </a:rPr>
              <a:t> = 2f (Nyquist rate), and f</a:t>
            </a:r>
            <a:r>
              <a:rPr lang="en-US" sz="2800" b="0" i="0" u="none" baseline="-25000">
                <a:solidFill>
                  <a:schemeClr val="dk1"/>
                </a:solidFill>
                <a:latin typeface="Times New Roman"/>
                <a:ea typeface="Times New Roman"/>
                <a:cs typeface="Times New Roman"/>
                <a:sym typeface="Times New Roman"/>
              </a:rPr>
              <a:t>s</a:t>
            </a:r>
            <a:r>
              <a:rPr lang="en-US" sz="2800" b="0" i="0" u="none">
                <a:solidFill>
                  <a:schemeClr val="dk1"/>
                </a:solidFill>
                <a:latin typeface="Times New Roman"/>
                <a:ea typeface="Times New Roman"/>
                <a:cs typeface="Times New Roman"/>
                <a:sym typeface="Times New Roman"/>
              </a:rPr>
              <a:t> = f (one-half the Nyquist rate). Figure 4.24 shows the sampling and the subsequent recovery of the signal. It can be seen that sampling at the Nyquist rate can create a good approximation of the original sine wave (part a). Oversampling in part b can also create the same approximation, but it is redundant and unnecessary. Sampling below the Nyquist rate (part c) does not produce a signal that looks like the original sine wave.</a:t>
            </a:r>
            <a:endParaRPr/>
          </a:p>
        </p:txBody>
      </p:sp>
      <p:grpSp>
        <p:nvGrpSpPr>
          <p:cNvPr id="488" name="Google Shape;488;p56"/>
          <p:cNvGrpSpPr/>
          <p:nvPr/>
        </p:nvGrpSpPr>
        <p:grpSpPr>
          <a:xfrm>
            <a:off x="0" y="0"/>
            <a:ext cx="9144000" cy="609600"/>
            <a:chOff x="0" y="2448"/>
            <a:chExt cx="5760" cy="384"/>
          </a:xfrm>
        </p:grpSpPr>
        <p:sp>
          <p:nvSpPr>
            <p:cNvPr id="489" name="Google Shape;489;p5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0" name="Google Shape;490;p56"/>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4.6</a:t>
              </a:r>
              <a:endParaRPr/>
            </a:p>
          </p:txBody>
        </p:sp>
      </p:grpSp>
      <p:sp>
        <p:nvSpPr>
          <p:cNvPr id="491" name="Google Shape;491;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7"/>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frequency domain is more compact and useful when we are dealing with more than one sine wave. For example, Figure 3.9 shows three sine waves, each with different amplitude and frequency. All can be represented by three spikes in the frequency domain.</a:t>
            </a:r>
            <a:endParaRPr/>
          </a:p>
        </p:txBody>
      </p:sp>
      <p:grpSp>
        <p:nvGrpSpPr>
          <p:cNvPr id="498" name="Google Shape;498;p57"/>
          <p:cNvGrpSpPr/>
          <p:nvPr/>
        </p:nvGrpSpPr>
        <p:grpSpPr>
          <a:xfrm>
            <a:off x="0" y="0"/>
            <a:ext cx="9144000" cy="609600"/>
            <a:chOff x="0" y="2448"/>
            <a:chExt cx="5760" cy="384"/>
          </a:xfrm>
        </p:grpSpPr>
        <p:sp>
          <p:nvSpPr>
            <p:cNvPr id="499" name="Google Shape;499;p5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0" name="Google Shape;500;p57"/>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4.7</a:t>
              </a:r>
              <a:endParaRPr/>
            </a:p>
          </p:txBody>
        </p:sp>
      </p:grpSp>
      <p:sp>
        <p:nvSpPr>
          <p:cNvPr id="501" name="Google Shape;501;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8"/>
          <p:cNvSpPr txBox="1"/>
          <p:nvPr/>
        </p:nvSpPr>
        <p:spPr>
          <a:xfrm>
            <a:off x="152400" y="133350"/>
            <a:ext cx="88392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4.23:  </a:t>
            </a:r>
            <a:r>
              <a:rPr lang="en-US" sz="2000" b="1" i="1" u="none">
                <a:solidFill>
                  <a:schemeClr val="dk1"/>
                </a:solidFill>
                <a:latin typeface="Times"/>
                <a:ea typeface="Times"/>
                <a:cs typeface="Times"/>
                <a:sym typeface="Times"/>
              </a:rPr>
              <a:t>Nyquist sampling rate for low-pass and bandpass signals</a:t>
            </a:r>
            <a:endParaRPr/>
          </a:p>
        </p:txBody>
      </p:sp>
      <p:pic>
        <p:nvPicPr>
          <p:cNvPr id="508" name="Google Shape;508;p58"/>
          <p:cNvPicPr preferRelativeResize="0"/>
          <p:nvPr/>
        </p:nvPicPr>
        <p:blipFill rotWithShape="1">
          <a:blip r:embed="rId3">
            <a:alphaModFix/>
          </a:blip>
          <a:srcRect/>
          <a:stretch/>
        </p:blipFill>
        <p:spPr>
          <a:xfrm>
            <a:off x="381000" y="990600"/>
            <a:ext cx="6324600" cy="1819275"/>
          </a:xfrm>
          <a:prstGeom prst="rect">
            <a:avLst/>
          </a:prstGeom>
          <a:noFill/>
          <a:ln>
            <a:noFill/>
          </a:ln>
        </p:spPr>
      </p:pic>
      <p:pic>
        <p:nvPicPr>
          <p:cNvPr id="509" name="Google Shape;509;p58"/>
          <p:cNvPicPr preferRelativeResize="0"/>
          <p:nvPr/>
        </p:nvPicPr>
        <p:blipFill rotWithShape="1">
          <a:blip r:embed="rId4">
            <a:alphaModFix/>
          </a:blip>
          <a:srcRect/>
          <a:stretch/>
        </p:blipFill>
        <p:spPr>
          <a:xfrm>
            <a:off x="3048000" y="3962400"/>
            <a:ext cx="5387975" cy="17732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fade">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9"/>
                                        </p:tgtEl>
                                        <p:attrNameLst>
                                          <p:attrName>style.visibility</p:attrName>
                                        </p:attrNameLst>
                                      </p:cBhvr>
                                      <p:to>
                                        <p:strVal val="visible"/>
                                      </p:to>
                                    </p:set>
                                    <p:animEffect transition="in" filter="fade">
                                      <p:cBhvr>
                                        <p:cTn id="12" dur="5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9"/>
          <p:cNvSpPr txBox="1"/>
          <p:nvPr/>
        </p:nvSpPr>
        <p:spPr>
          <a:xfrm>
            <a:off x="125412" y="133350"/>
            <a:ext cx="88392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4.24:  </a:t>
            </a:r>
            <a:r>
              <a:rPr lang="en-US" sz="2000" b="1" i="1" u="none">
                <a:solidFill>
                  <a:schemeClr val="dk1"/>
                </a:solidFill>
                <a:latin typeface="Times"/>
                <a:ea typeface="Times"/>
                <a:cs typeface="Times"/>
                <a:sym typeface="Times"/>
              </a:rPr>
              <a:t>Recovery of a sine wave with different sampling rates.</a:t>
            </a:r>
            <a:endParaRPr/>
          </a:p>
        </p:txBody>
      </p:sp>
      <p:pic>
        <p:nvPicPr>
          <p:cNvPr id="516" name="Google Shape;516;p59"/>
          <p:cNvPicPr preferRelativeResize="0"/>
          <p:nvPr/>
        </p:nvPicPr>
        <p:blipFill rotWithShape="1">
          <a:blip r:embed="rId3">
            <a:alphaModFix/>
          </a:blip>
          <a:srcRect/>
          <a:stretch/>
        </p:blipFill>
        <p:spPr>
          <a:xfrm>
            <a:off x="606425" y="782637"/>
            <a:ext cx="7543800" cy="1674812"/>
          </a:xfrm>
          <a:prstGeom prst="rect">
            <a:avLst/>
          </a:prstGeom>
          <a:noFill/>
          <a:ln>
            <a:noFill/>
          </a:ln>
        </p:spPr>
      </p:pic>
      <p:pic>
        <p:nvPicPr>
          <p:cNvPr id="517" name="Google Shape;517;p59"/>
          <p:cNvPicPr preferRelativeResize="0"/>
          <p:nvPr/>
        </p:nvPicPr>
        <p:blipFill rotWithShape="1">
          <a:blip r:embed="rId4">
            <a:alphaModFix/>
          </a:blip>
          <a:srcRect/>
          <a:stretch/>
        </p:blipFill>
        <p:spPr>
          <a:xfrm>
            <a:off x="603250" y="2840037"/>
            <a:ext cx="7550150" cy="1655762"/>
          </a:xfrm>
          <a:prstGeom prst="rect">
            <a:avLst/>
          </a:prstGeom>
          <a:noFill/>
          <a:ln>
            <a:noFill/>
          </a:ln>
        </p:spPr>
      </p:pic>
      <p:pic>
        <p:nvPicPr>
          <p:cNvPr id="518" name="Google Shape;518;p59"/>
          <p:cNvPicPr preferRelativeResize="0"/>
          <p:nvPr/>
        </p:nvPicPr>
        <p:blipFill rotWithShape="1">
          <a:blip r:embed="rId5">
            <a:alphaModFix/>
          </a:blip>
          <a:srcRect/>
          <a:stretch/>
        </p:blipFill>
        <p:spPr>
          <a:xfrm>
            <a:off x="606425" y="4821237"/>
            <a:ext cx="7543800" cy="1655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6"/>
                                        </p:tgtEl>
                                        <p:attrNameLst>
                                          <p:attrName>style.visibility</p:attrName>
                                        </p:attrNameLst>
                                      </p:cBhvr>
                                      <p:to>
                                        <p:strVal val="visible"/>
                                      </p:to>
                                    </p:set>
                                    <p:animEffect transition="in" filter="fade">
                                      <p:cBhvr>
                                        <p:cTn id="7" dur="5000"/>
                                        <p:tgtEl>
                                          <p:spTgt spid="5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7"/>
                                        </p:tgtEl>
                                        <p:attrNameLst>
                                          <p:attrName>style.visibility</p:attrName>
                                        </p:attrNameLst>
                                      </p:cBhvr>
                                      <p:to>
                                        <p:strVal val="visible"/>
                                      </p:to>
                                    </p:set>
                                    <p:animEffect transition="in" filter="fade">
                                      <p:cBhvr>
                                        <p:cTn id="12" dur="5000"/>
                                        <p:tgtEl>
                                          <p:spTgt spid="5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8"/>
                                        </p:tgtEl>
                                        <p:attrNameLst>
                                          <p:attrName>style.visibility</p:attrName>
                                        </p:attrNameLst>
                                      </p:cBhvr>
                                      <p:to>
                                        <p:strVal val="visible"/>
                                      </p:to>
                                    </p:set>
                                    <p:animEffect transition="in" filter="fade">
                                      <p:cBhvr>
                                        <p:cTn id="17" dur="50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0"/>
          <p:cNvSpPr txBox="1"/>
          <p:nvPr/>
        </p:nvSpPr>
        <p:spPr>
          <a:xfrm>
            <a:off x="152400" y="133350"/>
            <a:ext cx="88392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4.25:  </a:t>
            </a:r>
            <a:r>
              <a:rPr lang="en-US" sz="2000" b="1" i="1" u="none">
                <a:solidFill>
                  <a:schemeClr val="dk1"/>
                </a:solidFill>
                <a:latin typeface="Times"/>
                <a:ea typeface="Times"/>
                <a:cs typeface="Times"/>
                <a:sym typeface="Times"/>
              </a:rPr>
              <a:t>Sampling of clock with only one hand.</a:t>
            </a:r>
            <a:endParaRPr/>
          </a:p>
        </p:txBody>
      </p:sp>
      <p:pic>
        <p:nvPicPr>
          <p:cNvPr id="525" name="Google Shape;525;p60"/>
          <p:cNvPicPr preferRelativeResize="0"/>
          <p:nvPr/>
        </p:nvPicPr>
        <p:blipFill rotWithShape="1">
          <a:blip r:embed="rId3">
            <a:alphaModFix/>
          </a:blip>
          <a:srcRect/>
          <a:stretch/>
        </p:blipFill>
        <p:spPr>
          <a:xfrm>
            <a:off x="346075" y="938212"/>
            <a:ext cx="8377237" cy="1668462"/>
          </a:xfrm>
          <a:prstGeom prst="rect">
            <a:avLst/>
          </a:prstGeom>
          <a:noFill/>
          <a:ln>
            <a:noFill/>
          </a:ln>
        </p:spPr>
      </p:pic>
      <p:pic>
        <p:nvPicPr>
          <p:cNvPr id="526" name="Google Shape;526;p60"/>
          <p:cNvPicPr preferRelativeResize="0"/>
          <p:nvPr/>
        </p:nvPicPr>
        <p:blipFill rotWithShape="1">
          <a:blip r:embed="rId4">
            <a:alphaModFix/>
          </a:blip>
          <a:srcRect/>
          <a:stretch/>
        </p:blipFill>
        <p:spPr>
          <a:xfrm>
            <a:off x="346075" y="2817812"/>
            <a:ext cx="8224837" cy="1695450"/>
          </a:xfrm>
          <a:prstGeom prst="rect">
            <a:avLst/>
          </a:prstGeom>
          <a:noFill/>
          <a:ln>
            <a:noFill/>
          </a:ln>
        </p:spPr>
      </p:pic>
      <p:pic>
        <p:nvPicPr>
          <p:cNvPr id="527" name="Google Shape;527;p60"/>
          <p:cNvPicPr preferRelativeResize="0"/>
          <p:nvPr/>
        </p:nvPicPr>
        <p:blipFill rotWithShape="1">
          <a:blip r:embed="rId5">
            <a:alphaModFix/>
          </a:blip>
          <a:srcRect/>
          <a:stretch/>
        </p:blipFill>
        <p:spPr>
          <a:xfrm>
            <a:off x="346075" y="4724400"/>
            <a:ext cx="8218487" cy="1687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1"/>
          <p:cNvSpPr txBox="1"/>
          <p:nvPr/>
        </p:nvSpPr>
        <p:spPr>
          <a:xfrm>
            <a:off x="76200" y="696912"/>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An example related to Example 4.7 is the seemingly backward rotation of the wheels of a forward-moving car in a movie. This can be explained by undersampling. A movie is filmed at 24 frames per second. If a wheel is rotating more than 12 times per second, the undersampling creates the impression of a backward rotation.</a:t>
            </a:r>
            <a:endParaRPr/>
          </a:p>
        </p:txBody>
      </p:sp>
      <p:grpSp>
        <p:nvGrpSpPr>
          <p:cNvPr id="534" name="Google Shape;534;p61"/>
          <p:cNvGrpSpPr/>
          <p:nvPr/>
        </p:nvGrpSpPr>
        <p:grpSpPr>
          <a:xfrm>
            <a:off x="0" y="0"/>
            <a:ext cx="9144000" cy="609600"/>
            <a:chOff x="0" y="2448"/>
            <a:chExt cx="5760" cy="384"/>
          </a:xfrm>
        </p:grpSpPr>
        <p:sp>
          <p:nvSpPr>
            <p:cNvPr id="535" name="Google Shape;535;p6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6" name="Google Shape;536;p61"/>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4.8</a:t>
              </a:r>
              <a:endParaRPr/>
            </a:p>
          </p:txBody>
        </p:sp>
      </p:grpSp>
      <p:sp>
        <p:nvSpPr>
          <p:cNvPr id="537" name="Google Shape;537;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2"/>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Telephone companies digitize voice by assuming a maximum frequency of 4000 Hz. The sampling rate therefore is 8000 samples per second.</a:t>
            </a:r>
            <a:endParaRPr/>
          </a:p>
        </p:txBody>
      </p:sp>
      <p:grpSp>
        <p:nvGrpSpPr>
          <p:cNvPr id="544" name="Google Shape;544;p62"/>
          <p:cNvGrpSpPr/>
          <p:nvPr/>
        </p:nvGrpSpPr>
        <p:grpSpPr>
          <a:xfrm>
            <a:off x="0" y="0"/>
            <a:ext cx="9144000" cy="609600"/>
            <a:chOff x="0" y="2448"/>
            <a:chExt cx="5760" cy="384"/>
          </a:xfrm>
        </p:grpSpPr>
        <p:sp>
          <p:nvSpPr>
            <p:cNvPr id="545" name="Google Shape;545;p6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6" name="Google Shape;546;p62"/>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4.9</a:t>
              </a:r>
              <a:endParaRPr/>
            </a:p>
          </p:txBody>
        </p:sp>
      </p:grpSp>
      <p:sp>
        <p:nvSpPr>
          <p:cNvPr id="547" name="Google Shape;547;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3"/>
          <p:cNvSpPr txBox="1"/>
          <p:nvPr/>
        </p:nvSpPr>
        <p:spPr>
          <a:xfrm>
            <a:off x="76200" y="696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complex low-pass signal has a bandwidth of 200 kHz. What is the minimum sampling rate for this signal?</a:t>
            </a:r>
            <a:endParaRPr/>
          </a:p>
        </p:txBody>
      </p:sp>
      <p:grpSp>
        <p:nvGrpSpPr>
          <p:cNvPr id="554" name="Google Shape;554;p63"/>
          <p:cNvGrpSpPr/>
          <p:nvPr/>
        </p:nvGrpSpPr>
        <p:grpSpPr>
          <a:xfrm>
            <a:off x="0" y="0"/>
            <a:ext cx="9144000" cy="609600"/>
            <a:chOff x="0" y="2448"/>
            <a:chExt cx="5760" cy="384"/>
          </a:xfrm>
        </p:grpSpPr>
        <p:sp>
          <p:nvSpPr>
            <p:cNvPr id="555" name="Google Shape;555;p6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6" name="Google Shape;556;p63"/>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4.10</a:t>
              </a:r>
              <a:endParaRPr/>
            </a:p>
          </p:txBody>
        </p:sp>
      </p:grpSp>
      <p:sp>
        <p:nvSpPr>
          <p:cNvPr id="557" name="Google Shape;557;p63"/>
          <p:cNvSpPr txBox="1"/>
          <p:nvPr/>
        </p:nvSpPr>
        <p:spPr>
          <a:xfrm>
            <a:off x="76200" y="2984500"/>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bandwidth of a low-pass signal is between 0 and f, where f is the maximum frequency in the signal. Therefore, we can sample this signal at 2 times the highest frequency (200 kHz). The sampling rate is therefore 400,000 samples per second.</a:t>
            </a:r>
            <a:endParaRPr/>
          </a:p>
        </p:txBody>
      </p:sp>
      <p:sp>
        <p:nvSpPr>
          <p:cNvPr id="558" name="Google Shape;558;p6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4"/>
          <p:cNvSpPr txBox="1"/>
          <p:nvPr/>
        </p:nvSpPr>
        <p:spPr>
          <a:xfrm>
            <a:off x="76200" y="696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complex bandpass signal has a bandwidth of 200 kHz. What is the minimum sampling rate for this signal?</a:t>
            </a:r>
            <a:endParaRPr/>
          </a:p>
        </p:txBody>
      </p:sp>
      <p:grpSp>
        <p:nvGrpSpPr>
          <p:cNvPr id="565" name="Google Shape;565;p64"/>
          <p:cNvGrpSpPr/>
          <p:nvPr/>
        </p:nvGrpSpPr>
        <p:grpSpPr>
          <a:xfrm>
            <a:off x="0" y="0"/>
            <a:ext cx="9144000" cy="609600"/>
            <a:chOff x="0" y="2448"/>
            <a:chExt cx="5760" cy="384"/>
          </a:xfrm>
        </p:grpSpPr>
        <p:sp>
          <p:nvSpPr>
            <p:cNvPr id="566" name="Google Shape;566;p6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7" name="Google Shape;567;p64"/>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4.11</a:t>
              </a:r>
              <a:endParaRPr/>
            </a:p>
          </p:txBody>
        </p:sp>
      </p:grpSp>
      <p:sp>
        <p:nvSpPr>
          <p:cNvPr id="568" name="Google Shape;568;p64"/>
          <p:cNvSpPr txBox="1"/>
          <p:nvPr/>
        </p:nvSpPr>
        <p:spPr>
          <a:xfrm>
            <a:off x="76200" y="2984500"/>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cannot find the minimum sampling rate in this case because we do not know where the bandwidth starts or ends. We do not know the maximum frequency in the signal.</a:t>
            </a:r>
            <a:endParaRPr/>
          </a:p>
        </p:txBody>
      </p:sp>
      <p:sp>
        <p:nvSpPr>
          <p:cNvPr id="569" name="Google Shape;569;p6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8" name="Google Shape;138;p20"/>
          <p:cNvSpPr txBox="1"/>
          <p:nvPr/>
        </p:nvSpPr>
        <p:spPr>
          <a:xfrm>
            <a:off x="228600" y="406400"/>
            <a:ext cx="8261350" cy="5842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4-1   DIGITAL-TO-DIGITAL CONVERSION</a:t>
            </a:r>
            <a:endParaRPr/>
          </a:p>
        </p:txBody>
      </p:sp>
      <p:sp>
        <p:nvSpPr>
          <p:cNvPr id="139" name="Google Shape;139;p2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0" name="Google Shape;140;p20"/>
          <p:cNvSpPr txBox="1"/>
          <p:nvPr/>
        </p:nvSpPr>
        <p:spPr>
          <a:xfrm>
            <a:off x="152400" y="1689100"/>
            <a:ext cx="8839200" cy="4524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New Roman"/>
              <a:buNone/>
            </a:pPr>
            <a:r>
              <a:rPr lang="en-US" sz="3200" b="1" i="1" u="none">
                <a:solidFill>
                  <a:schemeClr val="dk1"/>
                </a:solidFill>
                <a:latin typeface="Times New Roman"/>
                <a:ea typeface="Times New Roman"/>
                <a:cs typeface="Times New Roman"/>
                <a:sym typeface="Times New Roman"/>
              </a:rPr>
              <a:t>In Chapter 3, we discussed data and signals. We said that data can be either digital or analog. We also said that signals that represent data can also be digital or analog. In this section, we see how we can represent digital data by using digital signals. The conversion involves three techniques: line coding, block coding, and scrambling. Line coding is always needed; block coding and scrambling may or may not be needed.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4.26:  </a:t>
            </a:r>
            <a:r>
              <a:rPr lang="en-US" sz="2000" b="1" i="1" u="none">
                <a:solidFill>
                  <a:schemeClr val="dk1"/>
                </a:solidFill>
                <a:latin typeface="Times"/>
                <a:ea typeface="Times"/>
                <a:cs typeface="Times"/>
                <a:sym typeface="Times"/>
              </a:rPr>
              <a:t>Quantization and encoding of a sampled signal</a:t>
            </a:r>
            <a:endParaRPr/>
          </a:p>
        </p:txBody>
      </p:sp>
      <p:pic>
        <p:nvPicPr>
          <p:cNvPr id="576" name="Google Shape;576;p65"/>
          <p:cNvPicPr preferRelativeResize="0"/>
          <p:nvPr/>
        </p:nvPicPr>
        <p:blipFill rotWithShape="1">
          <a:blip r:embed="rId3">
            <a:alphaModFix/>
          </a:blip>
          <a:srcRect/>
          <a:stretch/>
        </p:blipFill>
        <p:spPr>
          <a:xfrm>
            <a:off x="457200" y="990600"/>
            <a:ext cx="8267700" cy="5118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6"/>
          <p:cNvSpPr txBox="1"/>
          <p:nvPr/>
        </p:nvSpPr>
        <p:spPr>
          <a:xfrm>
            <a:off x="76200" y="696912"/>
            <a:ext cx="8839200" cy="5191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What is the SNR</a:t>
            </a:r>
            <a:r>
              <a:rPr lang="en-US" sz="2800" b="0" i="0" u="none" baseline="-25000">
                <a:solidFill>
                  <a:schemeClr val="dk1"/>
                </a:solidFill>
                <a:latin typeface="Times New Roman"/>
                <a:ea typeface="Times New Roman"/>
                <a:cs typeface="Times New Roman"/>
                <a:sym typeface="Times New Roman"/>
              </a:rPr>
              <a:t>dB</a:t>
            </a:r>
            <a:r>
              <a:rPr lang="en-US" sz="2800" b="0" i="0" u="none">
                <a:solidFill>
                  <a:schemeClr val="dk1"/>
                </a:solidFill>
                <a:latin typeface="Times New Roman"/>
                <a:ea typeface="Times New Roman"/>
                <a:cs typeface="Times New Roman"/>
                <a:sym typeface="Times New Roman"/>
              </a:rPr>
              <a:t> in the example of Figure 4.26?</a:t>
            </a:r>
            <a:endParaRPr/>
          </a:p>
        </p:txBody>
      </p:sp>
      <p:grpSp>
        <p:nvGrpSpPr>
          <p:cNvPr id="583" name="Google Shape;583;p66"/>
          <p:cNvGrpSpPr/>
          <p:nvPr/>
        </p:nvGrpSpPr>
        <p:grpSpPr>
          <a:xfrm>
            <a:off x="0" y="0"/>
            <a:ext cx="9144000" cy="609600"/>
            <a:chOff x="0" y="2448"/>
            <a:chExt cx="5760" cy="384"/>
          </a:xfrm>
        </p:grpSpPr>
        <p:sp>
          <p:nvSpPr>
            <p:cNvPr id="584" name="Google Shape;584;p6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5" name="Google Shape;585;p66"/>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4.12</a:t>
              </a:r>
              <a:endParaRPr/>
            </a:p>
          </p:txBody>
        </p:sp>
      </p:grpSp>
      <p:sp>
        <p:nvSpPr>
          <p:cNvPr id="586" name="Google Shape;586;p66"/>
          <p:cNvSpPr txBox="1"/>
          <p:nvPr/>
        </p:nvSpPr>
        <p:spPr>
          <a:xfrm>
            <a:off x="76200" y="2984500"/>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 use the formula to find the quantization. We have eight levels and 3 bits per sample, so </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SNR</a:t>
            </a:r>
            <a:r>
              <a:rPr lang="en-US" sz="2800" b="0" i="0" u="none" baseline="-25000">
                <a:solidFill>
                  <a:schemeClr val="dk1"/>
                </a:solidFill>
                <a:latin typeface="Times New Roman"/>
                <a:ea typeface="Times New Roman"/>
                <a:cs typeface="Times New Roman"/>
                <a:sym typeface="Times New Roman"/>
              </a:rPr>
              <a:t>dB</a:t>
            </a:r>
            <a:r>
              <a:rPr lang="en-US" sz="2800" b="0" i="0" u="none">
                <a:solidFill>
                  <a:schemeClr val="dk1"/>
                </a:solidFill>
                <a:latin typeface="Times New Roman"/>
                <a:ea typeface="Times New Roman"/>
                <a:cs typeface="Times New Roman"/>
                <a:sym typeface="Times New Roman"/>
              </a:rPr>
              <a:t> = 6.02(3) + 1.76 = 19.82 dB. Increasing the number of levels increases the SNR.</a:t>
            </a:r>
            <a:endParaRPr/>
          </a:p>
        </p:txBody>
      </p:sp>
      <p:sp>
        <p:nvSpPr>
          <p:cNvPr id="587" name="Google Shape;587;p6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7"/>
          <p:cNvSpPr txBox="1"/>
          <p:nvPr/>
        </p:nvSpPr>
        <p:spPr>
          <a:xfrm>
            <a:off x="76200" y="696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telephone subscriber line must have an SNR</a:t>
            </a:r>
            <a:r>
              <a:rPr lang="en-US" sz="2800" b="0" i="0" u="none" baseline="-25000">
                <a:solidFill>
                  <a:schemeClr val="dk1"/>
                </a:solidFill>
                <a:latin typeface="Times New Roman"/>
                <a:ea typeface="Times New Roman"/>
                <a:cs typeface="Times New Roman"/>
                <a:sym typeface="Times New Roman"/>
              </a:rPr>
              <a:t>dB</a:t>
            </a:r>
            <a:r>
              <a:rPr lang="en-US" sz="2800" b="0" i="0" u="none">
                <a:solidFill>
                  <a:schemeClr val="dk1"/>
                </a:solidFill>
                <a:latin typeface="Times New Roman"/>
                <a:ea typeface="Times New Roman"/>
                <a:cs typeface="Times New Roman"/>
                <a:sym typeface="Times New Roman"/>
              </a:rPr>
              <a:t> above 40. What is the minimum number of bits per sample?</a:t>
            </a:r>
            <a:endParaRPr/>
          </a:p>
        </p:txBody>
      </p:sp>
      <p:grpSp>
        <p:nvGrpSpPr>
          <p:cNvPr id="594" name="Google Shape;594;p67"/>
          <p:cNvGrpSpPr/>
          <p:nvPr/>
        </p:nvGrpSpPr>
        <p:grpSpPr>
          <a:xfrm>
            <a:off x="0" y="0"/>
            <a:ext cx="9144000" cy="609600"/>
            <a:chOff x="0" y="2448"/>
            <a:chExt cx="5760" cy="384"/>
          </a:xfrm>
        </p:grpSpPr>
        <p:sp>
          <p:nvSpPr>
            <p:cNvPr id="595" name="Google Shape;595;p6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96" name="Google Shape;596;p67"/>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4.13</a:t>
              </a:r>
              <a:endParaRPr/>
            </a:p>
          </p:txBody>
        </p:sp>
      </p:grpSp>
      <p:sp>
        <p:nvSpPr>
          <p:cNvPr id="597" name="Google Shape;597;p67"/>
          <p:cNvSpPr txBox="1"/>
          <p:nvPr/>
        </p:nvSpPr>
        <p:spPr>
          <a:xfrm>
            <a:off x="76200" y="2984500"/>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can calculate the number of bits as</a:t>
            </a:r>
            <a:endParaRPr/>
          </a:p>
        </p:txBody>
      </p:sp>
      <p:sp>
        <p:nvSpPr>
          <p:cNvPr id="598" name="Google Shape;598;p67"/>
          <p:cNvSpPr txBox="1"/>
          <p:nvPr/>
        </p:nvSpPr>
        <p:spPr>
          <a:xfrm>
            <a:off x="228600" y="5191125"/>
            <a:ext cx="8839200" cy="5191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Telephone companies usually assign 7 or 8 bits per sample.</a:t>
            </a:r>
            <a:endParaRPr/>
          </a:p>
        </p:txBody>
      </p:sp>
      <p:pic>
        <p:nvPicPr>
          <p:cNvPr id="599" name="Google Shape;599;p67"/>
          <p:cNvPicPr preferRelativeResize="0"/>
          <p:nvPr/>
        </p:nvPicPr>
        <p:blipFill rotWithShape="1">
          <a:blip r:embed="rId3">
            <a:alphaModFix/>
          </a:blip>
          <a:srcRect/>
          <a:stretch/>
        </p:blipFill>
        <p:spPr>
          <a:xfrm>
            <a:off x="1447800" y="4371975"/>
            <a:ext cx="5610225" cy="581025"/>
          </a:xfrm>
          <a:prstGeom prst="rect">
            <a:avLst/>
          </a:prstGeom>
          <a:noFill/>
          <a:ln>
            <a:noFill/>
          </a:ln>
        </p:spPr>
      </p:pic>
      <p:sp>
        <p:nvSpPr>
          <p:cNvPr id="600" name="Google Shape;600;p6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8"/>
          <p:cNvSpPr txBox="1"/>
          <p:nvPr/>
        </p:nvSpPr>
        <p:spPr>
          <a:xfrm>
            <a:off x="76200" y="696912"/>
            <a:ext cx="8839200" cy="946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want to digitize the human voice. What is the bit rate, assuming 8 bits per sample?</a:t>
            </a:r>
            <a:endParaRPr/>
          </a:p>
        </p:txBody>
      </p:sp>
      <p:grpSp>
        <p:nvGrpSpPr>
          <p:cNvPr id="607" name="Google Shape;607;p68"/>
          <p:cNvGrpSpPr/>
          <p:nvPr/>
        </p:nvGrpSpPr>
        <p:grpSpPr>
          <a:xfrm>
            <a:off x="0" y="0"/>
            <a:ext cx="9144000" cy="609600"/>
            <a:chOff x="0" y="2448"/>
            <a:chExt cx="5760" cy="384"/>
          </a:xfrm>
        </p:grpSpPr>
        <p:sp>
          <p:nvSpPr>
            <p:cNvPr id="608" name="Google Shape;608;p6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9" name="Google Shape;609;p68"/>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4.14</a:t>
              </a:r>
              <a:endParaRPr/>
            </a:p>
          </p:txBody>
        </p:sp>
      </p:grpSp>
      <p:sp>
        <p:nvSpPr>
          <p:cNvPr id="610" name="Google Shape;610;p68"/>
          <p:cNvSpPr txBox="1"/>
          <p:nvPr/>
        </p:nvSpPr>
        <p:spPr>
          <a:xfrm>
            <a:off x="76200" y="2984500"/>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a:solidFill>
                  <a:srgbClr val="FF0000"/>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human voice normally contains frequencies from 0 to 4000 Hz. So the sampling rate and bit rate are calculated as follows:</a:t>
            </a:r>
            <a:endParaRPr/>
          </a:p>
        </p:txBody>
      </p:sp>
      <p:pic>
        <p:nvPicPr>
          <p:cNvPr id="611" name="Google Shape;611;p68"/>
          <p:cNvPicPr preferRelativeResize="0"/>
          <p:nvPr/>
        </p:nvPicPr>
        <p:blipFill rotWithShape="1">
          <a:blip r:embed="rId3">
            <a:alphaModFix/>
          </a:blip>
          <a:srcRect/>
          <a:stretch/>
        </p:blipFill>
        <p:spPr>
          <a:xfrm>
            <a:off x="1833562" y="4733925"/>
            <a:ext cx="5476875" cy="1133475"/>
          </a:xfrm>
          <a:prstGeom prst="rect">
            <a:avLst/>
          </a:prstGeom>
          <a:noFill/>
          <a:ln>
            <a:noFill/>
          </a:ln>
        </p:spPr>
      </p:pic>
      <p:sp>
        <p:nvSpPr>
          <p:cNvPr id="612" name="Google Shape;612;p6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4.27:  </a:t>
            </a:r>
            <a:r>
              <a:rPr lang="en-US" sz="2000" b="1" i="1" u="none">
                <a:solidFill>
                  <a:schemeClr val="dk1"/>
                </a:solidFill>
                <a:latin typeface="Times"/>
                <a:ea typeface="Times"/>
                <a:cs typeface="Times"/>
                <a:sym typeface="Times"/>
              </a:rPr>
              <a:t>Components of a PCM decoder</a:t>
            </a:r>
            <a:endParaRPr/>
          </a:p>
        </p:txBody>
      </p:sp>
      <p:pic>
        <p:nvPicPr>
          <p:cNvPr id="619" name="Google Shape;619;p69"/>
          <p:cNvPicPr preferRelativeResize="0"/>
          <p:nvPr/>
        </p:nvPicPr>
        <p:blipFill rotWithShape="1">
          <a:blip r:embed="rId3">
            <a:alphaModFix/>
          </a:blip>
          <a:srcRect/>
          <a:stretch/>
        </p:blipFill>
        <p:spPr>
          <a:xfrm>
            <a:off x="1752600" y="3240087"/>
            <a:ext cx="4111625" cy="1408112"/>
          </a:xfrm>
          <a:prstGeom prst="rect">
            <a:avLst/>
          </a:prstGeom>
          <a:noFill/>
          <a:ln>
            <a:noFill/>
          </a:ln>
        </p:spPr>
      </p:pic>
      <p:pic>
        <p:nvPicPr>
          <p:cNvPr id="620" name="Google Shape;620;p69"/>
          <p:cNvPicPr preferRelativeResize="0"/>
          <p:nvPr/>
        </p:nvPicPr>
        <p:blipFill rotWithShape="1">
          <a:blip r:embed="rId4">
            <a:alphaModFix/>
          </a:blip>
          <a:srcRect/>
          <a:stretch/>
        </p:blipFill>
        <p:spPr>
          <a:xfrm>
            <a:off x="304800" y="3698875"/>
            <a:ext cx="1268412" cy="608012"/>
          </a:xfrm>
          <a:prstGeom prst="rect">
            <a:avLst/>
          </a:prstGeom>
          <a:noFill/>
          <a:ln>
            <a:noFill/>
          </a:ln>
        </p:spPr>
      </p:pic>
      <p:pic>
        <p:nvPicPr>
          <p:cNvPr id="621" name="Google Shape;621;p69"/>
          <p:cNvPicPr preferRelativeResize="0"/>
          <p:nvPr/>
        </p:nvPicPr>
        <p:blipFill rotWithShape="1">
          <a:blip r:embed="rId5">
            <a:alphaModFix/>
          </a:blip>
          <a:srcRect/>
          <a:stretch/>
        </p:blipFill>
        <p:spPr>
          <a:xfrm>
            <a:off x="5894387" y="3365500"/>
            <a:ext cx="3097212" cy="941387"/>
          </a:xfrm>
          <a:prstGeom prst="rect">
            <a:avLst/>
          </a:prstGeom>
          <a:noFill/>
          <a:ln>
            <a:noFill/>
          </a:ln>
        </p:spPr>
      </p:pic>
      <p:grpSp>
        <p:nvGrpSpPr>
          <p:cNvPr id="622" name="Google Shape;622;p69"/>
          <p:cNvGrpSpPr/>
          <p:nvPr/>
        </p:nvGrpSpPr>
        <p:grpSpPr>
          <a:xfrm>
            <a:off x="2109787" y="1828800"/>
            <a:ext cx="3109912" cy="2057400"/>
            <a:chOff x="2110500" y="1828800"/>
            <a:chExt cx="3109958" cy="2057400"/>
          </a:xfrm>
        </p:grpSpPr>
        <p:pic>
          <p:nvPicPr>
            <p:cNvPr id="623" name="Google Shape;623;p69"/>
            <p:cNvPicPr preferRelativeResize="0"/>
            <p:nvPr/>
          </p:nvPicPr>
          <p:blipFill rotWithShape="1">
            <a:blip r:embed="rId6">
              <a:alphaModFix/>
            </a:blip>
            <a:srcRect/>
            <a:stretch/>
          </p:blipFill>
          <p:spPr>
            <a:xfrm>
              <a:off x="2110500" y="1828800"/>
              <a:ext cx="3109958" cy="928234"/>
            </a:xfrm>
            <a:prstGeom prst="rect">
              <a:avLst/>
            </a:prstGeom>
            <a:noFill/>
            <a:ln>
              <a:noFill/>
            </a:ln>
          </p:spPr>
        </p:pic>
        <p:pic>
          <p:nvPicPr>
            <p:cNvPr id="624" name="Google Shape;624;p69"/>
            <p:cNvPicPr preferRelativeResize="0"/>
            <p:nvPr/>
          </p:nvPicPr>
          <p:blipFill rotWithShape="1">
            <a:blip r:embed="rId7">
              <a:alphaModFix/>
            </a:blip>
            <a:srcRect/>
            <a:stretch/>
          </p:blipFill>
          <p:spPr>
            <a:xfrm>
              <a:off x="3631761" y="2711700"/>
              <a:ext cx="35438" cy="11745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620"/>
                                        </p:tgtEl>
                                        <p:attrNameLst>
                                          <p:attrName>style.visibility</p:attrName>
                                        </p:attrNameLst>
                                      </p:cBhvr>
                                      <p:to>
                                        <p:strVal val="visible"/>
                                      </p:to>
                                    </p:set>
                                    <p:anim calcmode="lin" valueType="num">
                                      <p:cBhvr additive="base">
                                        <p:cTn id="11" dur="500"/>
                                        <p:tgtEl>
                                          <p:spTgt spid="620"/>
                                        </p:tgtEl>
                                        <p:attrNameLst>
                                          <p:attrName>ppt_w</p:attrName>
                                        </p:attrNameLst>
                                      </p:cBhvr>
                                      <p:tavLst>
                                        <p:tav tm="0">
                                          <p:val>
                                            <p:strVal val="0"/>
                                          </p:val>
                                        </p:tav>
                                        <p:tav tm="100000">
                                          <p:val>
                                            <p:strVal val="#ppt_w"/>
                                          </p:val>
                                        </p:tav>
                                      </p:tavLst>
                                    </p:anim>
                                    <p:anim calcmode="lin" valueType="num">
                                      <p:cBhvr additive="base">
                                        <p:cTn id="12" dur="500"/>
                                        <p:tgtEl>
                                          <p:spTgt spid="620"/>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621"/>
                                        </p:tgtEl>
                                        <p:attrNameLst>
                                          <p:attrName>style.visibility</p:attrName>
                                        </p:attrNameLst>
                                      </p:cBhvr>
                                      <p:to>
                                        <p:strVal val="visible"/>
                                      </p:to>
                                    </p:set>
                                    <p:anim calcmode="lin" valueType="num">
                                      <p:cBhvr additive="base">
                                        <p:cTn id="17" dur="500"/>
                                        <p:tgtEl>
                                          <p:spTgt spid="621"/>
                                        </p:tgtEl>
                                        <p:attrNameLst>
                                          <p:attrName>ppt_w</p:attrName>
                                        </p:attrNameLst>
                                      </p:cBhvr>
                                      <p:tavLst>
                                        <p:tav tm="0">
                                          <p:val>
                                            <p:strVal val="0"/>
                                          </p:val>
                                        </p:tav>
                                        <p:tav tm="100000">
                                          <p:val>
                                            <p:strVal val="#ppt_w"/>
                                          </p:val>
                                        </p:tav>
                                      </p:tavLst>
                                    </p:anim>
                                    <p:anim calcmode="lin" valueType="num">
                                      <p:cBhvr additive="base">
                                        <p:cTn id="18" dur="500"/>
                                        <p:tgtEl>
                                          <p:spTgt spid="62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0"/>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We have a low-pass analog signal of 4 kHz. If we send the analog signal, we need a channel with a minimum bandwidth of 4 kHz. If we digitize the signal and send 8 bits per sample, we need a channel with a minimum bandwidth of 8 × 4 kHz = 32 kHz.</a:t>
            </a:r>
            <a:endParaRPr/>
          </a:p>
        </p:txBody>
      </p:sp>
      <p:grpSp>
        <p:nvGrpSpPr>
          <p:cNvPr id="631" name="Google Shape;631;p70"/>
          <p:cNvGrpSpPr/>
          <p:nvPr/>
        </p:nvGrpSpPr>
        <p:grpSpPr>
          <a:xfrm>
            <a:off x="0" y="0"/>
            <a:ext cx="9144000" cy="609600"/>
            <a:chOff x="0" y="2448"/>
            <a:chExt cx="5760" cy="384"/>
          </a:xfrm>
        </p:grpSpPr>
        <p:sp>
          <p:nvSpPr>
            <p:cNvPr id="632" name="Google Shape;632;p7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33" name="Google Shape;633;p70"/>
            <p:cNvSpPr txBox="1"/>
            <p:nvPr/>
          </p:nvSpPr>
          <p:spPr>
            <a:xfrm>
              <a:off x="0" y="2448"/>
              <a:ext cx="1866"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4.15</a:t>
              </a:r>
              <a:endParaRPr/>
            </a:p>
          </p:txBody>
        </p:sp>
      </p:grpSp>
      <p:sp>
        <p:nvSpPr>
          <p:cNvPr id="634" name="Google Shape;634;p7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41" name="Google Shape;641;p7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42" name="Google Shape;642;p7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43" name="Google Shape;643;p7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44" name="Google Shape;644;p7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45" name="Google Shape;645;p7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46" name="Google Shape;646;p7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47" name="Google Shape;647;p71"/>
          <p:cNvSpPr txBox="1"/>
          <p:nvPr/>
        </p:nvSpPr>
        <p:spPr>
          <a:xfrm>
            <a:off x="1143000" y="0"/>
            <a:ext cx="5822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4.2.2  Delta Modulation (DM)</a:t>
            </a:r>
            <a:endParaRPr/>
          </a:p>
        </p:txBody>
      </p:sp>
      <p:sp>
        <p:nvSpPr>
          <p:cNvPr id="648" name="Google Shape;648;p71"/>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PCM is a very complex technique. </a:t>
            </a:r>
            <a:r>
              <a:rPr lang="en-US" sz="2800" b="1" i="1" u="none" dirty="0">
                <a:solidFill>
                  <a:schemeClr val="dk1"/>
                </a:solidFill>
                <a:latin typeface="Times New Roman"/>
                <a:ea typeface="Times New Roman"/>
                <a:cs typeface="Times New Roman"/>
                <a:sym typeface="Times New Roman"/>
              </a:rPr>
              <a:t>Other techniques have been developed to reduce the complexity of PCM. The simplest is delta modulation. PCM finds the value of the signal amplitude for each sample; </a:t>
            </a:r>
            <a:r>
              <a:rPr lang="en-US" sz="2800" b="1" i="1" u="none" dirty="0">
                <a:solidFill>
                  <a:srgbClr val="00B0F0"/>
                </a:solidFill>
                <a:latin typeface="Times New Roman"/>
                <a:ea typeface="Times New Roman"/>
                <a:cs typeface="Times New Roman"/>
                <a:sym typeface="Times New Roman"/>
              </a:rPr>
              <a:t>DM finds the change from the previous sample. </a:t>
            </a:r>
            <a:r>
              <a:rPr lang="en-US" sz="2800" b="1" i="1" u="none" dirty="0">
                <a:solidFill>
                  <a:schemeClr val="dk1"/>
                </a:solidFill>
                <a:latin typeface="Times New Roman"/>
                <a:ea typeface="Times New Roman"/>
                <a:cs typeface="Times New Roman"/>
                <a:sym typeface="Times New Roman"/>
              </a:rPr>
              <a:t>Figure 4.28 shows the process. Note that there are no code words here; bits are sent one after another.</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4.28:  </a:t>
            </a:r>
            <a:r>
              <a:rPr lang="en-US" sz="2000" b="1" i="1" u="none">
                <a:solidFill>
                  <a:schemeClr val="dk1"/>
                </a:solidFill>
                <a:latin typeface="Times"/>
                <a:ea typeface="Times"/>
                <a:cs typeface="Times"/>
                <a:sym typeface="Times"/>
              </a:rPr>
              <a:t>The process of delta modulation</a:t>
            </a:r>
            <a:endParaRPr/>
          </a:p>
        </p:txBody>
      </p:sp>
      <p:pic>
        <p:nvPicPr>
          <p:cNvPr id="655" name="Google Shape;655;p72"/>
          <p:cNvPicPr preferRelativeResize="0"/>
          <p:nvPr/>
        </p:nvPicPr>
        <p:blipFill rotWithShape="1">
          <a:blip r:embed="rId3">
            <a:alphaModFix/>
          </a:blip>
          <a:srcRect/>
          <a:stretch/>
        </p:blipFill>
        <p:spPr>
          <a:xfrm>
            <a:off x="685800" y="2286000"/>
            <a:ext cx="7807325" cy="1870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animEffect transition="in" filter="fade">
                                      <p:cBhvr>
                                        <p:cTn id="7" dur="3000"/>
                                        <p:tgtEl>
                                          <p:spTgt spid="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4.29:  </a:t>
            </a:r>
            <a:r>
              <a:rPr lang="en-US" sz="2000" b="1" i="1" u="none">
                <a:solidFill>
                  <a:schemeClr val="dk1"/>
                </a:solidFill>
                <a:latin typeface="Times"/>
                <a:ea typeface="Times"/>
                <a:cs typeface="Times"/>
                <a:sym typeface="Times"/>
              </a:rPr>
              <a:t>Delta modulation components</a:t>
            </a:r>
            <a:endParaRPr/>
          </a:p>
        </p:txBody>
      </p:sp>
      <p:pic>
        <p:nvPicPr>
          <p:cNvPr id="662" name="Google Shape;662;p73"/>
          <p:cNvPicPr preferRelativeResize="0"/>
          <p:nvPr/>
        </p:nvPicPr>
        <p:blipFill rotWithShape="1">
          <a:blip r:embed="rId3">
            <a:alphaModFix/>
          </a:blip>
          <a:srcRect/>
          <a:stretch/>
        </p:blipFill>
        <p:spPr>
          <a:xfrm>
            <a:off x="533400" y="2514600"/>
            <a:ext cx="7742237" cy="23352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Effect transition="in" filter="fade">
                                      <p:cBhvr>
                                        <p:cTn id="7" dur="2000"/>
                                        <p:tgtEl>
                                          <p:spTgt spid="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7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4.30:  </a:t>
            </a:r>
            <a:r>
              <a:rPr lang="en-US" sz="2000" b="1" i="1" u="none">
                <a:solidFill>
                  <a:schemeClr val="dk1"/>
                </a:solidFill>
                <a:latin typeface="Times"/>
                <a:ea typeface="Times"/>
                <a:cs typeface="Times"/>
                <a:sym typeface="Times"/>
              </a:rPr>
              <a:t>Delta demodulation components</a:t>
            </a:r>
            <a:endParaRPr/>
          </a:p>
        </p:txBody>
      </p:sp>
      <p:pic>
        <p:nvPicPr>
          <p:cNvPr id="669" name="Google Shape;669;p74"/>
          <p:cNvPicPr preferRelativeResize="0"/>
          <p:nvPr/>
        </p:nvPicPr>
        <p:blipFill rotWithShape="1">
          <a:blip r:embed="rId3">
            <a:alphaModFix/>
          </a:blip>
          <a:srcRect/>
          <a:stretch/>
        </p:blipFill>
        <p:spPr>
          <a:xfrm>
            <a:off x="685800" y="2341562"/>
            <a:ext cx="7753350" cy="2708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9"/>
                                        </p:tgtEl>
                                        <p:attrNameLst>
                                          <p:attrName>style.visibility</p:attrName>
                                        </p:attrNameLst>
                                      </p:cBhvr>
                                      <p:to>
                                        <p:strVal val="visible"/>
                                      </p:to>
                                    </p:set>
                                    <p:animEffect transition="in" filter="fade">
                                      <p:cBhvr>
                                        <p:cTn id="7" dur="2000"/>
                                        <p:tgtEl>
                                          <p:spTgt spid="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7" name="Google Shape;147;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8" name="Google Shape;148;p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9" name="Google Shape;149;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 name="Google Shape;150;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1" name="Google Shape;151;p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2" name="Google Shape;152;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3" name="Google Shape;153;p21"/>
          <p:cNvSpPr txBox="1"/>
          <p:nvPr/>
        </p:nvSpPr>
        <p:spPr>
          <a:xfrm>
            <a:off x="1143000" y="0"/>
            <a:ext cx="3676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4.4.1  Line Coding</a:t>
            </a:r>
            <a:endParaRPr/>
          </a:p>
        </p:txBody>
      </p:sp>
      <p:sp>
        <p:nvSpPr>
          <p:cNvPr id="154" name="Google Shape;154;p21"/>
          <p:cNvSpPr txBox="1"/>
          <p:nvPr/>
        </p:nvSpPr>
        <p:spPr>
          <a:xfrm>
            <a:off x="381000" y="1293812"/>
            <a:ext cx="7924800" cy="3970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Line coding is the process of converting digital data to digital signals. </a:t>
            </a:r>
            <a:r>
              <a:rPr lang="en-US" sz="2800" b="1" i="1" u="none" dirty="0">
                <a:solidFill>
                  <a:schemeClr val="dk1"/>
                </a:solidFill>
                <a:latin typeface="Times New Roman"/>
                <a:ea typeface="Times New Roman"/>
                <a:cs typeface="Times New Roman"/>
                <a:sym typeface="Times New Roman"/>
              </a:rPr>
              <a:t>We assume that data, in the form of text, numbers, graphical images, audio, or video, are stored in computer memory as sequences of bits (see Chapter 1). </a:t>
            </a:r>
            <a:r>
              <a:rPr lang="en-US" sz="2800" b="1" i="1" u="none" dirty="0">
                <a:solidFill>
                  <a:srgbClr val="00B0F0"/>
                </a:solidFill>
                <a:latin typeface="Times New Roman"/>
                <a:ea typeface="Times New Roman"/>
                <a:cs typeface="Times New Roman"/>
                <a:sym typeface="Times New Roman"/>
              </a:rPr>
              <a:t>Line coding converts a sequence of bits to a digital signal. At the sender, digital data are encoded into a digital signal; at the receiver, the digital data are recreated by decoding the digital signal.</a:t>
            </a:r>
            <a:r>
              <a:rPr lang="en-US" sz="2800" b="1" i="1" u="none" dirty="0">
                <a:solidFill>
                  <a:schemeClr val="dk1"/>
                </a:solidFill>
                <a:latin typeface="Times New Roman"/>
                <a:ea typeface="Times New Roman"/>
                <a:cs typeface="Times New Roman"/>
                <a:sym typeface="Times New Roman"/>
              </a:rPr>
              <a:t> Figure 4.1 shows the process.</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75"/>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6" name="Google Shape;676;p75"/>
          <p:cNvSpPr txBox="1"/>
          <p:nvPr/>
        </p:nvSpPr>
        <p:spPr>
          <a:xfrm>
            <a:off x="228600" y="406400"/>
            <a:ext cx="5762625"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4-3   TRANSMISSION MODES</a:t>
            </a:r>
            <a:endParaRPr/>
          </a:p>
        </p:txBody>
      </p:sp>
      <p:sp>
        <p:nvSpPr>
          <p:cNvPr id="677" name="Google Shape;677;p75"/>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8" name="Google Shape;678;p75"/>
          <p:cNvSpPr txBox="1"/>
          <p:nvPr/>
        </p:nvSpPr>
        <p:spPr>
          <a:xfrm>
            <a:off x="152400" y="1689100"/>
            <a:ext cx="8839200" cy="45242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New Roman"/>
              <a:buNone/>
            </a:pPr>
            <a:r>
              <a:rPr lang="en-US" sz="3200" b="1" i="1" u="none" dirty="0">
                <a:solidFill>
                  <a:schemeClr val="dk1"/>
                </a:solidFill>
                <a:latin typeface="Times New Roman"/>
                <a:ea typeface="Times New Roman"/>
                <a:cs typeface="Times New Roman"/>
                <a:sym typeface="Times New Roman"/>
              </a:rPr>
              <a:t>Of primary concern when we are considering the transmission of data from one device to another is the wiring, and of </a:t>
            </a:r>
            <a:r>
              <a:rPr lang="en-US" sz="3200" b="1" i="1" u="none" dirty="0">
                <a:solidFill>
                  <a:srgbClr val="00B0F0"/>
                </a:solidFill>
                <a:latin typeface="Times New Roman"/>
                <a:ea typeface="Times New Roman"/>
                <a:cs typeface="Times New Roman"/>
                <a:sym typeface="Times New Roman"/>
              </a:rPr>
              <a:t>primary concern when we are considering the wiring is the data stream. Do we send 1 bit at a time; or do we group bits into larger groups and, if so, how? The transmission of binary data across a link can be accomplished in either parallel or serial mode. and isochronous</a:t>
            </a:r>
            <a:r>
              <a:rPr lang="en-US" sz="3200" b="1" i="1" u="none" dirty="0">
                <a:solidFill>
                  <a:schemeClr val="dk1"/>
                </a:solidFill>
                <a:latin typeface="Times New Roman"/>
                <a:ea typeface="Times New Roman"/>
                <a:cs typeface="Times New Roman"/>
                <a:sym typeface="Times New Roman"/>
              </a:rPr>
              <a:t> (see Figure 4.31).</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4.31:  </a:t>
            </a:r>
            <a:r>
              <a:rPr lang="en-US" sz="2000" b="1" i="1" u="none">
                <a:solidFill>
                  <a:schemeClr val="dk1"/>
                </a:solidFill>
                <a:latin typeface="Times"/>
                <a:ea typeface="Times"/>
                <a:cs typeface="Times"/>
                <a:sym typeface="Times"/>
              </a:rPr>
              <a:t>Data transmission modes</a:t>
            </a:r>
            <a:endParaRPr/>
          </a:p>
        </p:txBody>
      </p:sp>
      <p:pic>
        <p:nvPicPr>
          <p:cNvPr id="685" name="Google Shape;685;p76"/>
          <p:cNvPicPr preferRelativeResize="0"/>
          <p:nvPr/>
        </p:nvPicPr>
        <p:blipFill rotWithShape="1">
          <a:blip r:embed="rId3">
            <a:alphaModFix/>
          </a:blip>
          <a:srcRect/>
          <a:stretch/>
        </p:blipFill>
        <p:spPr>
          <a:xfrm>
            <a:off x="663575" y="2090737"/>
            <a:ext cx="7947025" cy="28622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5"/>
                                        </p:tgtEl>
                                        <p:attrNameLst>
                                          <p:attrName>style.visibility</p:attrName>
                                        </p:attrNameLst>
                                      </p:cBhvr>
                                      <p:to>
                                        <p:strVal val="visible"/>
                                      </p:to>
                                    </p:set>
                                    <p:animEffect transition="in" filter="fade">
                                      <p:cBhvr>
                                        <p:cTn id="7" dur="10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7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2" name="Google Shape;692;p7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3" name="Google Shape;693;p7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4" name="Google Shape;694;p7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5" name="Google Shape;695;p7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6" name="Google Shape;696;p7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7" name="Google Shape;697;p7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98" name="Google Shape;698;p77"/>
          <p:cNvSpPr txBox="1"/>
          <p:nvPr/>
        </p:nvSpPr>
        <p:spPr>
          <a:xfrm>
            <a:off x="1143000" y="0"/>
            <a:ext cx="5505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4.3.1  Parallel Transmission</a:t>
            </a:r>
            <a:endParaRPr/>
          </a:p>
        </p:txBody>
      </p:sp>
      <p:sp>
        <p:nvSpPr>
          <p:cNvPr id="699" name="Google Shape;699;p77"/>
          <p:cNvSpPr txBox="1"/>
          <p:nvPr/>
        </p:nvSpPr>
        <p:spPr>
          <a:xfrm>
            <a:off x="381000" y="1293812"/>
            <a:ext cx="7924800" cy="523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7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4.32:  </a:t>
            </a:r>
            <a:r>
              <a:rPr lang="en-US" sz="2000" b="1" i="1" u="none">
                <a:solidFill>
                  <a:schemeClr val="dk1"/>
                </a:solidFill>
                <a:latin typeface="Times"/>
                <a:ea typeface="Times"/>
                <a:cs typeface="Times"/>
                <a:sym typeface="Times"/>
              </a:rPr>
              <a:t>Parallel transmission</a:t>
            </a:r>
            <a:endParaRPr/>
          </a:p>
        </p:txBody>
      </p:sp>
      <p:pic>
        <p:nvPicPr>
          <p:cNvPr id="706" name="Google Shape;706;p78"/>
          <p:cNvPicPr preferRelativeResize="0"/>
          <p:nvPr/>
        </p:nvPicPr>
        <p:blipFill rotWithShape="1">
          <a:blip r:embed="rId3">
            <a:alphaModFix/>
          </a:blip>
          <a:srcRect/>
          <a:stretch/>
        </p:blipFill>
        <p:spPr>
          <a:xfrm>
            <a:off x="1295400" y="2362200"/>
            <a:ext cx="685800" cy="2687637"/>
          </a:xfrm>
          <a:prstGeom prst="rect">
            <a:avLst/>
          </a:prstGeom>
          <a:noFill/>
          <a:ln>
            <a:noFill/>
          </a:ln>
        </p:spPr>
      </p:pic>
      <p:pic>
        <p:nvPicPr>
          <p:cNvPr id="707" name="Google Shape;707;p78"/>
          <p:cNvPicPr preferRelativeResize="0"/>
          <p:nvPr/>
        </p:nvPicPr>
        <p:blipFill rotWithShape="1">
          <a:blip r:embed="rId4">
            <a:alphaModFix/>
          </a:blip>
          <a:srcRect/>
          <a:stretch/>
        </p:blipFill>
        <p:spPr>
          <a:xfrm>
            <a:off x="6507162" y="2333625"/>
            <a:ext cx="884237" cy="2687637"/>
          </a:xfrm>
          <a:prstGeom prst="rect">
            <a:avLst/>
          </a:prstGeom>
          <a:noFill/>
          <a:ln>
            <a:noFill/>
          </a:ln>
        </p:spPr>
      </p:pic>
      <p:pic>
        <p:nvPicPr>
          <p:cNvPr id="708" name="Google Shape;708;p78"/>
          <p:cNvPicPr preferRelativeResize="0"/>
          <p:nvPr/>
        </p:nvPicPr>
        <p:blipFill rotWithShape="1">
          <a:blip r:embed="rId5">
            <a:alphaModFix/>
          </a:blip>
          <a:srcRect/>
          <a:stretch/>
        </p:blipFill>
        <p:spPr>
          <a:xfrm>
            <a:off x="1984375" y="1676400"/>
            <a:ext cx="4462462" cy="3578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08"/>
                                        </p:tgtEl>
                                        <p:attrNameLst>
                                          <p:attrName>style.visibility</p:attrName>
                                        </p:attrNameLst>
                                      </p:cBhvr>
                                      <p:to>
                                        <p:strVal val="visible"/>
                                      </p:to>
                                    </p:set>
                                    <p:animEffect transition="in" filter="fade">
                                      <p:cBhvr>
                                        <p:cTn id="11" dur="3500"/>
                                        <p:tgtEl>
                                          <p:spTgt spid="70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5" name="Google Shape;715;p7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6" name="Google Shape;716;p7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7" name="Google Shape;717;p7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8" name="Google Shape;718;p7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19" name="Google Shape;719;p7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20" name="Google Shape;720;p7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21" name="Google Shape;721;p79"/>
          <p:cNvSpPr txBox="1"/>
          <p:nvPr/>
        </p:nvSpPr>
        <p:spPr>
          <a:xfrm>
            <a:off x="1143000" y="0"/>
            <a:ext cx="5124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4.3.2  Serial Transmission</a:t>
            </a:r>
            <a:endParaRPr/>
          </a:p>
        </p:txBody>
      </p:sp>
      <p:sp>
        <p:nvSpPr>
          <p:cNvPr id="722" name="Google Shape;722;p79"/>
          <p:cNvSpPr txBox="1"/>
          <p:nvPr/>
        </p:nvSpPr>
        <p:spPr>
          <a:xfrm>
            <a:off x="381000" y="1293812"/>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In serial transmission one bit follows another, so we need only one communication channel rather than n to transmit data between two communicating devices </a:t>
            </a:r>
            <a:r>
              <a:rPr lang="en-US" sz="2800" b="1" i="1" u="none" dirty="0">
                <a:solidFill>
                  <a:schemeClr val="dk1"/>
                </a:solidFill>
                <a:latin typeface="Times New Roman"/>
                <a:ea typeface="Times New Roman"/>
                <a:cs typeface="Times New Roman"/>
                <a:sym typeface="Times New Roman"/>
              </a:rPr>
              <a:t>(see Figure 4.33)..</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8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4.33:  </a:t>
            </a:r>
            <a:r>
              <a:rPr lang="en-US" sz="2000" b="1" i="1" u="none">
                <a:solidFill>
                  <a:schemeClr val="dk1"/>
                </a:solidFill>
                <a:latin typeface="Times"/>
                <a:ea typeface="Times"/>
                <a:cs typeface="Times"/>
                <a:sym typeface="Times"/>
              </a:rPr>
              <a:t>Serial transmission</a:t>
            </a:r>
            <a:endParaRPr/>
          </a:p>
        </p:txBody>
      </p:sp>
      <p:pic>
        <p:nvPicPr>
          <p:cNvPr id="729" name="Google Shape;729;p80"/>
          <p:cNvPicPr preferRelativeResize="0"/>
          <p:nvPr/>
        </p:nvPicPr>
        <p:blipFill rotWithShape="1">
          <a:blip r:embed="rId3">
            <a:alphaModFix/>
          </a:blip>
          <a:srcRect/>
          <a:stretch/>
        </p:blipFill>
        <p:spPr>
          <a:xfrm>
            <a:off x="942975" y="1671637"/>
            <a:ext cx="1343025" cy="3814762"/>
          </a:xfrm>
          <a:prstGeom prst="rect">
            <a:avLst/>
          </a:prstGeom>
          <a:noFill/>
          <a:ln>
            <a:noFill/>
          </a:ln>
        </p:spPr>
      </p:pic>
      <p:pic>
        <p:nvPicPr>
          <p:cNvPr id="730" name="Google Shape;730;p80"/>
          <p:cNvPicPr preferRelativeResize="0"/>
          <p:nvPr/>
        </p:nvPicPr>
        <p:blipFill rotWithShape="1">
          <a:blip r:embed="rId4">
            <a:alphaModFix/>
          </a:blip>
          <a:srcRect/>
          <a:stretch/>
        </p:blipFill>
        <p:spPr>
          <a:xfrm>
            <a:off x="6400800" y="1671637"/>
            <a:ext cx="1441450" cy="3814762"/>
          </a:xfrm>
          <a:prstGeom prst="rect">
            <a:avLst/>
          </a:prstGeom>
          <a:noFill/>
          <a:ln>
            <a:noFill/>
          </a:ln>
        </p:spPr>
      </p:pic>
      <p:pic>
        <p:nvPicPr>
          <p:cNvPr id="731" name="Google Shape;731;p80"/>
          <p:cNvPicPr preferRelativeResize="0"/>
          <p:nvPr/>
        </p:nvPicPr>
        <p:blipFill rotWithShape="1">
          <a:blip r:embed="rId5">
            <a:alphaModFix/>
          </a:blip>
          <a:srcRect/>
          <a:stretch/>
        </p:blipFill>
        <p:spPr>
          <a:xfrm>
            <a:off x="2362200" y="2798762"/>
            <a:ext cx="3927475" cy="1560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31"/>
                                        </p:tgtEl>
                                        <p:attrNameLst>
                                          <p:attrName>style.visibility</p:attrName>
                                        </p:attrNameLst>
                                      </p:cBhvr>
                                      <p:to>
                                        <p:strVal val="visible"/>
                                      </p:to>
                                    </p:set>
                                    <p:animEffect transition="in" filter="fade">
                                      <p:cBhvr>
                                        <p:cTn id="11" dur="4250"/>
                                        <p:tgtEl>
                                          <p:spTgt spid="73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4.34:  </a:t>
            </a:r>
            <a:r>
              <a:rPr lang="en-US" sz="2000" b="1" i="1" u="none">
                <a:solidFill>
                  <a:schemeClr val="dk1"/>
                </a:solidFill>
                <a:latin typeface="Times"/>
                <a:ea typeface="Times"/>
                <a:cs typeface="Times"/>
                <a:sym typeface="Times"/>
              </a:rPr>
              <a:t>Asynchronous transmission</a:t>
            </a:r>
            <a:endParaRPr/>
          </a:p>
        </p:txBody>
      </p:sp>
      <p:pic>
        <p:nvPicPr>
          <p:cNvPr id="738" name="Google Shape;738;p81"/>
          <p:cNvPicPr preferRelativeResize="0"/>
          <p:nvPr/>
        </p:nvPicPr>
        <p:blipFill rotWithShape="1">
          <a:blip r:embed="rId3">
            <a:alphaModFix/>
          </a:blip>
          <a:srcRect/>
          <a:stretch/>
        </p:blipFill>
        <p:spPr>
          <a:xfrm>
            <a:off x="609600" y="2524125"/>
            <a:ext cx="701675" cy="3114675"/>
          </a:xfrm>
          <a:prstGeom prst="rect">
            <a:avLst/>
          </a:prstGeom>
          <a:noFill/>
          <a:ln>
            <a:noFill/>
          </a:ln>
        </p:spPr>
      </p:pic>
      <p:pic>
        <p:nvPicPr>
          <p:cNvPr id="739" name="Google Shape;739;p81"/>
          <p:cNvPicPr preferRelativeResize="0"/>
          <p:nvPr/>
        </p:nvPicPr>
        <p:blipFill rotWithShape="1">
          <a:blip r:embed="rId4">
            <a:alphaModFix/>
          </a:blip>
          <a:srcRect/>
          <a:stretch/>
        </p:blipFill>
        <p:spPr>
          <a:xfrm>
            <a:off x="7893050" y="2524125"/>
            <a:ext cx="869950" cy="3114675"/>
          </a:xfrm>
          <a:prstGeom prst="rect">
            <a:avLst/>
          </a:prstGeom>
          <a:noFill/>
          <a:ln>
            <a:noFill/>
          </a:ln>
        </p:spPr>
      </p:pic>
      <p:pic>
        <p:nvPicPr>
          <p:cNvPr id="740" name="Google Shape;740;p81"/>
          <p:cNvPicPr preferRelativeResize="0"/>
          <p:nvPr/>
        </p:nvPicPr>
        <p:blipFill rotWithShape="1">
          <a:blip r:embed="rId5">
            <a:alphaModFix/>
          </a:blip>
          <a:srcRect/>
          <a:stretch/>
        </p:blipFill>
        <p:spPr>
          <a:xfrm>
            <a:off x="3081337" y="1531937"/>
            <a:ext cx="2943225" cy="1287462"/>
          </a:xfrm>
          <a:prstGeom prst="rect">
            <a:avLst/>
          </a:prstGeom>
          <a:noFill/>
          <a:ln>
            <a:noFill/>
          </a:ln>
        </p:spPr>
      </p:pic>
      <p:pic>
        <p:nvPicPr>
          <p:cNvPr id="741" name="Google Shape;741;p81"/>
          <p:cNvPicPr preferRelativeResize="0"/>
          <p:nvPr/>
        </p:nvPicPr>
        <p:blipFill rotWithShape="1">
          <a:blip r:embed="rId6">
            <a:alphaModFix/>
          </a:blip>
          <a:srcRect/>
          <a:stretch/>
        </p:blipFill>
        <p:spPr>
          <a:xfrm>
            <a:off x="1485900" y="4141787"/>
            <a:ext cx="6286500" cy="14208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1"/>
                                        </p:tgtEl>
                                        <p:attrNameLst>
                                          <p:attrName>style.visibility</p:attrName>
                                        </p:attrNameLst>
                                      </p:cBhvr>
                                      <p:to>
                                        <p:strVal val="visible"/>
                                      </p:to>
                                    </p:set>
                                    <p:animEffect transition="in" filter="fade">
                                      <p:cBhvr>
                                        <p:cTn id="11" dur="4250"/>
                                        <p:tgtEl>
                                          <p:spTgt spid="74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40"/>
                                        </p:tgtEl>
                                        <p:attrNameLst>
                                          <p:attrName>style.visibility</p:attrName>
                                        </p:attrNameLst>
                                      </p:cBhvr>
                                      <p:to>
                                        <p:strVal val="visible"/>
                                      </p:to>
                                    </p:set>
                                    <p:animEffect transition="in" filter="fade">
                                      <p:cBhvr>
                                        <p:cTn id="20" dur="1822"/>
                                        <p:tgtEl>
                                          <p:spTgt spid="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747" name="Google Shape;747;p82"/>
          <p:cNvPicPr preferRelativeResize="0"/>
          <p:nvPr/>
        </p:nvPicPr>
        <p:blipFill rotWithShape="1">
          <a:blip r:embed="rId3">
            <a:alphaModFix/>
          </a:blip>
          <a:srcRect/>
          <a:stretch/>
        </p:blipFill>
        <p:spPr>
          <a:xfrm>
            <a:off x="449262" y="1905000"/>
            <a:ext cx="769937" cy="3082925"/>
          </a:xfrm>
          <a:prstGeom prst="rect">
            <a:avLst/>
          </a:prstGeom>
          <a:noFill/>
          <a:ln>
            <a:noFill/>
          </a:ln>
        </p:spPr>
      </p:pic>
      <p:sp>
        <p:nvSpPr>
          <p:cNvPr id="748" name="Google Shape;748;p8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4.35:  </a:t>
            </a:r>
            <a:r>
              <a:rPr lang="en-US" sz="2000" b="1" i="1" u="none">
                <a:solidFill>
                  <a:schemeClr val="dk1"/>
                </a:solidFill>
                <a:latin typeface="Times"/>
                <a:ea typeface="Times"/>
                <a:cs typeface="Times"/>
                <a:sym typeface="Times"/>
              </a:rPr>
              <a:t>Synchronous transmission</a:t>
            </a:r>
            <a:endParaRPr/>
          </a:p>
        </p:txBody>
      </p:sp>
      <p:pic>
        <p:nvPicPr>
          <p:cNvPr id="749" name="Google Shape;749;p82"/>
          <p:cNvPicPr preferRelativeResize="0"/>
          <p:nvPr/>
        </p:nvPicPr>
        <p:blipFill rotWithShape="1">
          <a:blip r:embed="rId4">
            <a:alphaModFix/>
          </a:blip>
          <a:srcRect/>
          <a:stretch/>
        </p:blipFill>
        <p:spPr>
          <a:xfrm>
            <a:off x="7924800" y="1905000"/>
            <a:ext cx="884237" cy="3082925"/>
          </a:xfrm>
          <a:prstGeom prst="rect">
            <a:avLst/>
          </a:prstGeom>
          <a:noFill/>
          <a:ln>
            <a:noFill/>
          </a:ln>
        </p:spPr>
      </p:pic>
      <p:pic>
        <p:nvPicPr>
          <p:cNvPr id="750" name="Google Shape;750;p82"/>
          <p:cNvPicPr preferRelativeResize="0"/>
          <p:nvPr/>
        </p:nvPicPr>
        <p:blipFill rotWithShape="1">
          <a:blip r:embed="rId5">
            <a:alphaModFix/>
          </a:blip>
          <a:srcRect/>
          <a:stretch/>
        </p:blipFill>
        <p:spPr>
          <a:xfrm>
            <a:off x="1112837" y="2438400"/>
            <a:ext cx="6929437" cy="1238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50"/>
                                        </p:tgtEl>
                                        <p:attrNameLst>
                                          <p:attrName>style.visibility</p:attrName>
                                        </p:attrNameLst>
                                      </p:cBhvr>
                                      <p:to>
                                        <p:strVal val="visible"/>
                                      </p:to>
                                    </p:set>
                                    <p:animEffect transition="in" filter="fade">
                                      <p:cBhvr>
                                        <p:cTn id="11" dur="5000"/>
                                        <p:tgtEl>
                                          <p:spTgt spid="75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4.1:  </a:t>
            </a:r>
            <a:r>
              <a:rPr lang="en-US" sz="2000" b="1" i="1" u="none">
                <a:solidFill>
                  <a:schemeClr val="dk1"/>
                </a:solidFill>
                <a:latin typeface="Times"/>
                <a:ea typeface="Times"/>
                <a:cs typeface="Times"/>
                <a:sym typeface="Times"/>
              </a:rPr>
              <a:t>Line coding and decoding</a:t>
            </a:r>
            <a:endParaRPr/>
          </a:p>
        </p:txBody>
      </p:sp>
      <p:pic>
        <p:nvPicPr>
          <p:cNvPr id="161" name="Google Shape;161;p22"/>
          <p:cNvPicPr preferRelativeResize="0"/>
          <p:nvPr/>
        </p:nvPicPr>
        <p:blipFill rotWithShape="1">
          <a:blip r:embed="rId3">
            <a:alphaModFix/>
          </a:blip>
          <a:srcRect/>
          <a:stretch/>
        </p:blipFill>
        <p:spPr>
          <a:xfrm>
            <a:off x="273050" y="3708400"/>
            <a:ext cx="1631950" cy="635000"/>
          </a:xfrm>
          <a:prstGeom prst="rect">
            <a:avLst/>
          </a:prstGeom>
          <a:noFill/>
          <a:ln>
            <a:noFill/>
          </a:ln>
        </p:spPr>
      </p:pic>
      <p:pic>
        <p:nvPicPr>
          <p:cNvPr id="162" name="Google Shape;162;p22"/>
          <p:cNvPicPr preferRelativeResize="0"/>
          <p:nvPr/>
        </p:nvPicPr>
        <p:blipFill rotWithShape="1">
          <a:blip r:embed="rId4">
            <a:alphaModFix/>
          </a:blip>
          <a:srcRect/>
          <a:stretch/>
        </p:blipFill>
        <p:spPr>
          <a:xfrm>
            <a:off x="1905000" y="3200400"/>
            <a:ext cx="5638800" cy="1989137"/>
          </a:xfrm>
          <a:prstGeom prst="rect">
            <a:avLst/>
          </a:prstGeom>
          <a:noFill/>
          <a:ln>
            <a:noFill/>
          </a:ln>
        </p:spPr>
      </p:pic>
      <p:pic>
        <p:nvPicPr>
          <p:cNvPr id="163" name="Google Shape;163;p22"/>
          <p:cNvPicPr preferRelativeResize="0"/>
          <p:nvPr/>
        </p:nvPicPr>
        <p:blipFill rotWithShape="1">
          <a:blip r:embed="rId5">
            <a:alphaModFix/>
          </a:blip>
          <a:srcRect/>
          <a:stretch/>
        </p:blipFill>
        <p:spPr>
          <a:xfrm>
            <a:off x="2971800" y="3600450"/>
            <a:ext cx="3217862" cy="852487"/>
          </a:xfrm>
          <a:prstGeom prst="rect">
            <a:avLst/>
          </a:prstGeom>
          <a:noFill/>
          <a:ln>
            <a:noFill/>
          </a:ln>
        </p:spPr>
      </p:pic>
      <p:pic>
        <p:nvPicPr>
          <p:cNvPr id="164" name="Google Shape;164;p22"/>
          <p:cNvPicPr preferRelativeResize="0"/>
          <p:nvPr/>
        </p:nvPicPr>
        <p:blipFill rotWithShape="1">
          <a:blip r:embed="rId3">
            <a:alphaModFix/>
          </a:blip>
          <a:srcRect/>
          <a:stretch/>
        </p:blipFill>
        <p:spPr>
          <a:xfrm>
            <a:off x="7010400" y="3708400"/>
            <a:ext cx="1631950" cy="63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additive="base">
                                        <p:cTn id="11" dur="500"/>
                                        <p:tgtEl>
                                          <p:spTgt spid="161"/>
                                        </p:tgtEl>
                                        <p:attrNameLst>
                                          <p:attrName>ppt_w</p:attrName>
                                        </p:attrNameLst>
                                      </p:cBhvr>
                                      <p:tavLst>
                                        <p:tav tm="0">
                                          <p:val>
                                            <p:strVal val="0"/>
                                          </p:val>
                                        </p:tav>
                                        <p:tav tm="100000">
                                          <p:val>
                                            <p:strVal val="#ppt_w"/>
                                          </p:val>
                                        </p:tav>
                                      </p:tavLst>
                                    </p:anim>
                                    <p:anim calcmode="lin" valueType="num">
                                      <p:cBhvr additive="base">
                                        <p:cTn id="12" dur="500"/>
                                        <p:tgtEl>
                                          <p:spTgt spid="161"/>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164"/>
                                        </p:tgtEl>
                                        <p:attrNameLst>
                                          <p:attrName>style.visibility</p:attrName>
                                        </p:attrNameLst>
                                      </p:cBhvr>
                                      <p:to>
                                        <p:strVal val="visible"/>
                                      </p:to>
                                    </p:set>
                                    <p:anim calcmode="lin" valueType="num">
                                      <p:cBhvr additive="base">
                                        <p:cTn id="22" dur="500"/>
                                        <p:tgtEl>
                                          <p:spTgt spid="164"/>
                                        </p:tgtEl>
                                        <p:attrNameLst>
                                          <p:attrName>ppt_w</p:attrName>
                                        </p:attrNameLst>
                                      </p:cBhvr>
                                      <p:tavLst>
                                        <p:tav tm="0">
                                          <p:val>
                                            <p:strVal val="0"/>
                                          </p:val>
                                        </p:tav>
                                        <p:tav tm="100000">
                                          <p:val>
                                            <p:strVal val="#ppt_w"/>
                                          </p:val>
                                        </p:tav>
                                      </p:tavLst>
                                    </p:anim>
                                    <p:anim calcmode="lin" valueType="num">
                                      <p:cBhvr additive="base">
                                        <p:cTn id="23" dur="500"/>
                                        <p:tgtEl>
                                          <p:spTgt spid="1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4.2:  </a:t>
            </a:r>
            <a:r>
              <a:rPr lang="en-US" sz="2000" b="1" i="1" u="none">
                <a:solidFill>
                  <a:schemeClr val="dk1"/>
                </a:solidFill>
                <a:latin typeface="Times"/>
                <a:ea typeface="Times"/>
                <a:cs typeface="Times"/>
                <a:sym typeface="Times"/>
              </a:rPr>
              <a:t>Signal elements versus data elements</a:t>
            </a:r>
            <a:endParaRPr/>
          </a:p>
        </p:txBody>
      </p:sp>
      <p:pic>
        <p:nvPicPr>
          <p:cNvPr id="171" name="Google Shape;171;p23"/>
          <p:cNvPicPr preferRelativeResize="0"/>
          <p:nvPr/>
        </p:nvPicPr>
        <p:blipFill rotWithShape="1">
          <a:blip r:embed="rId3">
            <a:alphaModFix/>
          </a:blip>
          <a:srcRect/>
          <a:stretch/>
        </p:blipFill>
        <p:spPr>
          <a:xfrm>
            <a:off x="533400" y="946150"/>
            <a:ext cx="2809875" cy="2398712"/>
          </a:xfrm>
          <a:prstGeom prst="rect">
            <a:avLst/>
          </a:prstGeom>
          <a:noFill/>
          <a:ln>
            <a:noFill/>
          </a:ln>
        </p:spPr>
      </p:pic>
      <p:pic>
        <p:nvPicPr>
          <p:cNvPr id="172" name="Google Shape;172;p23"/>
          <p:cNvPicPr preferRelativeResize="0"/>
          <p:nvPr/>
        </p:nvPicPr>
        <p:blipFill rotWithShape="1">
          <a:blip r:embed="rId4">
            <a:alphaModFix/>
          </a:blip>
          <a:srcRect/>
          <a:stretch/>
        </p:blipFill>
        <p:spPr>
          <a:xfrm>
            <a:off x="5095875" y="946150"/>
            <a:ext cx="2835275" cy="2449512"/>
          </a:xfrm>
          <a:prstGeom prst="rect">
            <a:avLst/>
          </a:prstGeom>
          <a:noFill/>
          <a:ln>
            <a:noFill/>
          </a:ln>
        </p:spPr>
      </p:pic>
      <p:pic>
        <p:nvPicPr>
          <p:cNvPr id="173" name="Google Shape;173;p23"/>
          <p:cNvPicPr preferRelativeResize="0"/>
          <p:nvPr/>
        </p:nvPicPr>
        <p:blipFill rotWithShape="1">
          <a:blip r:embed="rId5">
            <a:alphaModFix/>
          </a:blip>
          <a:srcRect/>
          <a:stretch/>
        </p:blipFill>
        <p:spPr>
          <a:xfrm>
            <a:off x="533400" y="3778250"/>
            <a:ext cx="2924175" cy="2398712"/>
          </a:xfrm>
          <a:prstGeom prst="rect">
            <a:avLst/>
          </a:prstGeom>
          <a:noFill/>
          <a:ln>
            <a:noFill/>
          </a:ln>
        </p:spPr>
      </p:pic>
      <p:pic>
        <p:nvPicPr>
          <p:cNvPr id="174" name="Google Shape;174;p23"/>
          <p:cNvPicPr preferRelativeResize="0"/>
          <p:nvPr/>
        </p:nvPicPr>
        <p:blipFill rotWithShape="1">
          <a:blip r:embed="rId6">
            <a:alphaModFix/>
          </a:blip>
          <a:srcRect/>
          <a:stretch/>
        </p:blipFill>
        <p:spPr>
          <a:xfrm>
            <a:off x="5095875" y="3778250"/>
            <a:ext cx="3057525" cy="2449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10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3"/>
                                        </p:tgtEl>
                                        <p:attrNameLst>
                                          <p:attrName>style.visibility</p:attrName>
                                        </p:attrNameLst>
                                      </p:cBhvr>
                                      <p:to>
                                        <p:strVal val="visible"/>
                                      </p:to>
                                    </p:set>
                                    <p:animEffect transition="in" filter="fade">
                                      <p:cBhvr>
                                        <p:cTn id="17" dur="1000"/>
                                        <p:tgtEl>
                                          <p:spTgt spid="1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
                                        </p:tgtEl>
                                        <p:attrNameLst>
                                          <p:attrName>style.visibility</p:attrName>
                                        </p:attrNameLst>
                                      </p:cBhvr>
                                      <p:to>
                                        <p:strVal val="visible"/>
                                      </p:to>
                                    </p:set>
                                    <p:animEffect transition="in" filter="fade">
                                      <p:cBhvr>
                                        <p:cTn id="22" dur="10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p:nvPr/>
        </p:nvSpPr>
        <p:spPr>
          <a:xfrm>
            <a:off x="76200" y="696912"/>
            <a:ext cx="883920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 signal is carrying data in which one data element is encoded as one signal element (r = 1). If the bit rate is 100 kbps, what is the average value of the baud rate if c is between 0 and 1?</a:t>
            </a:r>
            <a:endParaRPr/>
          </a:p>
        </p:txBody>
      </p:sp>
      <p:grpSp>
        <p:nvGrpSpPr>
          <p:cNvPr id="181" name="Google Shape;181;p24"/>
          <p:cNvGrpSpPr/>
          <p:nvPr/>
        </p:nvGrpSpPr>
        <p:grpSpPr>
          <a:xfrm>
            <a:off x="0" y="0"/>
            <a:ext cx="9144000" cy="609600"/>
            <a:chOff x="0" y="2448"/>
            <a:chExt cx="5760" cy="384"/>
          </a:xfrm>
        </p:grpSpPr>
        <p:sp>
          <p:nvSpPr>
            <p:cNvPr id="182" name="Google Shape;182;p2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3" name="Google Shape;183;p24"/>
            <p:cNvSpPr txBox="1"/>
            <p:nvPr/>
          </p:nvSpPr>
          <p:spPr>
            <a:xfrm>
              <a:off x="0" y="2448"/>
              <a:ext cx="1713"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4.1</a:t>
              </a:r>
              <a:endParaRPr/>
            </a:p>
          </p:txBody>
        </p:sp>
      </p:grpSp>
      <p:sp>
        <p:nvSpPr>
          <p:cNvPr id="184" name="Google Shape;184;p24"/>
          <p:cNvSpPr txBox="1"/>
          <p:nvPr/>
        </p:nvSpPr>
        <p:spPr>
          <a:xfrm>
            <a:off x="76200" y="4308179"/>
            <a:ext cx="8839200" cy="13858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We assume that the average value of c is 1/2. The baud rate is then</a:t>
            </a:r>
            <a:endParaRPr dirty="0"/>
          </a:p>
        </p:txBody>
      </p:sp>
      <p:pic>
        <p:nvPicPr>
          <p:cNvPr id="185" name="Google Shape;185;p24"/>
          <p:cNvPicPr preferRelativeResize="0"/>
          <p:nvPr/>
        </p:nvPicPr>
        <p:blipFill rotWithShape="1">
          <a:blip r:embed="rId3">
            <a:alphaModFix/>
          </a:blip>
          <a:srcRect/>
          <a:stretch/>
        </p:blipFill>
        <p:spPr>
          <a:xfrm>
            <a:off x="742950" y="5862638"/>
            <a:ext cx="7258050" cy="538162"/>
          </a:xfrm>
          <a:prstGeom prst="rect">
            <a:avLst/>
          </a:prstGeom>
          <a:noFill/>
          <a:ln>
            <a:noFill/>
          </a:ln>
        </p:spPr>
      </p:pic>
      <p:sp>
        <p:nvSpPr>
          <p:cNvPr id="186" name="Google Shape;186;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4.</a:t>
            </a:r>
            <a:fld id="{00000000-1234-1234-1234-123412341234}" type="slidenum">
              <a:rPr lang="en-US" sz="1200" b="1" i="0" u="none">
                <a:solidFill>
                  <a:schemeClr val="dk1"/>
                </a:solidFill>
                <a:latin typeface="Arial"/>
                <a:ea typeface="Arial"/>
                <a:cs typeface="Arial"/>
                <a:sym typeface="Arial"/>
              </a:rPr>
              <a:t>9</a:t>
            </a:fld>
            <a:endParaRPr/>
          </a:p>
        </p:txBody>
      </p:sp>
      <p:sp>
        <p:nvSpPr>
          <p:cNvPr id="2" name="TextBox 1"/>
          <p:cNvSpPr txBox="1"/>
          <p:nvPr/>
        </p:nvSpPr>
        <p:spPr>
          <a:xfrm>
            <a:off x="2719388" y="2006531"/>
            <a:ext cx="4758034" cy="584775"/>
          </a:xfrm>
          <a:prstGeom prst="rect">
            <a:avLst/>
          </a:prstGeom>
          <a:noFill/>
        </p:spPr>
        <p:txBody>
          <a:bodyPr wrap="none" rtlCol="0">
            <a:spAutoFit/>
          </a:bodyPr>
          <a:lstStyle/>
          <a:p>
            <a:r>
              <a:rPr lang="en-US" sz="3200" dirty="0" smtClean="0">
                <a:solidFill>
                  <a:srgbClr val="00B0F0"/>
                </a:solidFill>
                <a:latin typeface="Times New Roman" panose="02020603050405020304" pitchFamily="18" charset="0"/>
                <a:cs typeface="Times New Roman" panose="02020603050405020304" pitchFamily="18" charset="0"/>
              </a:rPr>
              <a:t>Baud rate(S)=C * N * (1/R)</a:t>
            </a:r>
            <a:endParaRPr lang="en-IN" sz="3200" dirty="0">
              <a:solidFill>
                <a:srgbClr val="00B0F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76243" y="3526360"/>
            <a:ext cx="8667757" cy="461665"/>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Baud rate=Number of signal units or symbols transmitted per second</a:t>
            </a:r>
            <a:endParaRPr lang="en-IN" sz="2400" dirty="0">
              <a:solidFill>
                <a:srgbClr val="00B0F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76243" y="3920883"/>
            <a:ext cx="6163867" cy="461665"/>
          </a:xfrm>
          <a:prstGeom prst="rect">
            <a:avLst/>
          </a:prstGeom>
          <a:noFill/>
        </p:spPr>
        <p:txBody>
          <a:bodyPr wrap="none" rtlCol="0">
            <a:spAutoFit/>
          </a:bodyPr>
          <a:lstStyle/>
          <a:p>
            <a:r>
              <a:rPr lang="en-US" sz="2400" dirty="0" smtClean="0">
                <a:solidFill>
                  <a:srgbClr val="00B0F0"/>
                </a:solidFill>
                <a:latin typeface="Times New Roman" panose="02020603050405020304" pitchFamily="18" charset="0"/>
                <a:cs typeface="Times New Roman" panose="02020603050405020304" pitchFamily="18" charset="0"/>
              </a:rPr>
              <a:t>Baud Rate=Bit Rate/Number of Bits per Symbol</a:t>
            </a:r>
            <a:endParaRPr lang="en-IN" sz="2400" dirty="0">
              <a:solidFill>
                <a:srgbClr val="00B0F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719388" y="2546311"/>
            <a:ext cx="3770584" cy="1015663"/>
          </a:xfrm>
          <a:prstGeom prst="rect">
            <a:avLst/>
          </a:prstGeom>
          <a:noFill/>
        </p:spPr>
        <p:txBody>
          <a:bodyPr wrap="none" rtlCol="0">
            <a:spAutoFit/>
          </a:bodyPr>
          <a:lstStyle/>
          <a:p>
            <a:r>
              <a:rPr lang="en-US" sz="2000" dirty="0" smtClean="0">
                <a:solidFill>
                  <a:srgbClr val="00B0F0"/>
                </a:solidFill>
                <a:latin typeface="Times New Roman" panose="02020603050405020304" pitchFamily="18" charset="0"/>
                <a:cs typeface="Times New Roman" panose="02020603050405020304" pitchFamily="18" charset="0"/>
              </a:rPr>
              <a:t>N=bit rate</a:t>
            </a:r>
          </a:p>
          <a:p>
            <a:r>
              <a:rPr lang="en-US" sz="2000" dirty="0" smtClean="0">
                <a:solidFill>
                  <a:srgbClr val="00B0F0"/>
                </a:solidFill>
                <a:latin typeface="Times New Roman" panose="02020603050405020304" pitchFamily="18" charset="0"/>
                <a:cs typeface="Times New Roman" panose="02020603050405020304" pitchFamily="18" charset="0"/>
              </a:rPr>
              <a:t>R=no of data element in one signal</a:t>
            </a:r>
          </a:p>
          <a:p>
            <a:r>
              <a:rPr lang="en-US" sz="2000" dirty="0" smtClean="0">
                <a:solidFill>
                  <a:srgbClr val="00B0F0"/>
                </a:solidFill>
                <a:latin typeface="Times New Roman" panose="02020603050405020304" pitchFamily="18" charset="0"/>
                <a:cs typeface="Times New Roman" panose="02020603050405020304" pitchFamily="18" charset="0"/>
              </a:rPr>
              <a:t>S=Signal element per second</a:t>
            </a:r>
            <a:endParaRPr lang="en-IN" sz="2000" dirty="0">
              <a:solidFill>
                <a:srgbClr val="00B0F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6945448" y="2899883"/>
            <a:ext cx="1890261" cy="338554"/>
          </a:xfrm>
          <a:prstGeom prst="rect">
            <a:avLst/>
          </a:prstGeom>
          <a:noFill/>
        </p:spPr>
        <p:txBody>
          <a:bodyPr wrap="none" rtlCol="0">
            <a:spAutoFit/>
          </a:bodyPr>
          <a:lstStyle/>
          <a:p>
            <a:r>
              <a:rPr lang="en-US" sz="1600" dirty="0" smtClean="0">
                <a:solidFill>
                  <a:srgbClr val="00B0F0"/>
                </a:solidFill>
                <a:latin typeface="Times New Roman" panose="02020603050405020304" pitchFamily="18" charset="0"/>
                <a:cs typeface="Times New Roman" panose="02020603050405020304" pitchFamily="18" charset="0"/>
              </a:rPr>
              <a:t>Baud rate &lt;= bit rate</a:t>
            </a:r>
            <a:endParaRPr lang="en-IN" sz="1600"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2426</Words>
  <Application>Microsoft Office PowerPoint</Application>
  <PresentationFormat>On-screen Show (4:3)</PresentationFormat>
  <Paragraphs>257</Paragraphs>
  <Slides>67</Slides>
  <Notes>67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67</vt:i4>
      </vt:variant>
    </vt:vector>
  </HeadingPairs>
  <TitlesOfParts>
    <vt:vector size="77" baseType="lpstr">
      <vt:lpstr>Palatino</vt:lpstr>
      <vt:lpstr>Noto Sans Symbols</vt:lpstr>
      <vt:lpstr>Times New Roman</vt:lpstr>
      <vt:lpstr>Aharoni</vt:lpstr>
      <vt:lpstr>Arial</vt:lpstr>
      <vt:lpstr>Times</vt:lpstr>
      <vt:lpstr>Tahoma</vt:lpstr>
      <vt:lpstr>Blends</vt:lpstr>
      <vt:lpstr>Blends</vt:lpstr>
      <vt:lpstr>1_Blends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8</cp:revision>
  <dcterms:modified xsi:type="dcterms:W3CDTF">2024-05-24T14:30:56Z</dcterms:modified>
</cp:coreProperties>
</file>